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92" r:id="rId4"/>
    <p:sldId id="257" r:id="rId5"/>
    <p:sldId id="260" r:id="rId6"/>
    <p:sldId id="259" r:id="rId7"/>
    <p:sldId id="263" r:id="rId8"/>
    <p:sldId id="264" r:id="rId9"/>
    <p:sldId id="265" r:id="rId10"/>
    <p:sldId id="266" r:id="rId11"/>
    <p:sldId id="270" r:id="rId12"/>
    <p:sldId id="271" r:id="rId13"/>
    <p:sldId id="268" r:id="rId14"/>
    <p:sldId id="269" r:id="rId15"/>
    <p:sldId id="267" r:id="rId16"/>
    <p:sldId id="272" r:id="rId17"/>
    <p:sldId id="273" r:id="rId18"/>
    <p:sldId id="289" r:id="rId19"/>
    <p:sldId id="276" r:id="rId20"/>
    <p:sldId id="296" r:id="rId21"/>
    <p:sldId id="293" r:id="rId22"/>
    <p:sldId id="294" r:id="rId23"/>
    <p:sldId id="295" r:id="rId24"/>
  </p:sldIdLst>
  <p:sldSz cx="15998825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  <a:srgbClr val="752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C4FCE1-B183-47A7-9E7B-8513CFE714D8}" v="209" dt="2024-07-12T20:52:26.4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9853" y="1472842"/>
            <a:ext cx="11999119" cy="3133172"/>
          </a:xfrm>
        </p:spPr>
        <p:txBody>
          <a:bodyPr anchor="b"/>
          <a:lstStyle>
            <a:lvl1pPr algn="ctr">
              <a:defRPr sz="78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9853" y="4726842"/>
            <a:ext cx="11999119" cy="2172804"/>
          </a:xfrm>
        </p:spPr>
        <p:txBody>
          <a:bodyPr/>
          <a:lstStyle>
            <a:lvl1pPr marL="0" indent="0" algn="ctr">
              <a:buNone/>
              <a:defRPr sz="3149"/>
            </a:lvl1pPr>
            <a:lvl2pPr marL="599938" indent="0" algn="ctr">
              <a:buNone/>
              <a:defRPr sz="2624"/>
            </a:lvl2pPr>
            <a:lvl3pPr marL="1199876" indent="0" algn="ctr">
              <a:buNone/>
              <a:defRPr sz="2362"/>
            </a:lvl3pPr>
            <a:lvl4pPr marL="1799814" indent="0" algn="ctr">
              <a:buNone/>
              <a:defRPr sz="2100"/>
            </a:lvl4pPr>
            <a:lvl5pPr marL="2399751" indent="0" algn="ctr">
              <a:buNone/>
              <a:defRPr sz="2100"/>
            </a:lvl5pPr>
            <a:lvl6pPr marL="2999689" indent="0" algn="ctr">
              <a:buNone/>
              <a:defRPr sz="2100"/>
            </a:lvl6pPr>
            <a:lvl7pPr marL="3599627" indent="0" algn="ctr">
              <a:buNone/>
              <a:defRPr sz="2100"/>
            </a:lvl7pPr>
            <a:lvl8pPr marL="4199565" indent="0" algn="ctr">
              <a:buNone/>
              <a:defRPr sz="2100"/>
            </a:lvl8pPr>
            <a:lvl9pPr marL="4799503" indent="0" algn="ctr">
              <a:buNone/>
              <a:defRPr sz="21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350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22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49159" y="479142"/>
            <a:ext cx="3449747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9919" y="479142"/>
            <a:ext cx="10149255" cy="762669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07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53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586" y="2243636"/>
            <a:ext cx="13798987" cy="3743557"/>
          </a:xfrm>
        </p:spPr>
        <p:txBody>
          <a:bodyPr anchor="b"/>
          <a:lstStyle>
            <a:lvl1pPr>
              <a:defRPr sz="78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586" y="6022609"/>
            <a:ext cx="13798987" cy="1968648"/>
          </a:xfrm>
        </p:spPr>
        <p:txBody>
          <a:bodyPr/>
          <a:lstStyle>
            <a:lvl1pPr marL="0" indent="0">
              <a:buNone/>
              <a:defRPr sz="3149">
                <a:solidFill>
                  <a:schemeClr val="tx1">
                    <a:tint val="82000"/>
                  </a:schemeClr>
                </a:solidFill>
              </a:defRPr>
            </a:lvl1pPr>
            <a:lvl2pPr marL="599938" indent="0">
              <a:buNone/>
              <a:defRPr sz="2624">
                <a:solidFill>
                  <a:schemeClr val="tx1">
                    <a:tint val="82000"/>
                  </a:schemeClr>
                </a:solidFill>
              </a:defRPr>
            </a:lvl2pPr>
            <a:lvl3pPr marL="1199876" indent="0">
              <a:buNone/>
              <a:defRPr sz="2362">
                <a:solidFill>
                  <a:schemeClr val="tx1">
                    <a:tint val="82000"/>
                  </a:schemeClr>
                </a:solidFill>
              </a:defRPr>
            </a:lvl3pPr>
            <a:lvl4pPr marL="1799814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4pPr>
            <a:lvl5pPr marL="2399751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5pPr>
            <a:lvl6pPr marL="2999689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6pPr>
            <a:lvl7pPr marL="3599627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7pPr>
            <a:lvl8pPr marL="4199565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8pPr>
            <a:lvl9pPr marL="4799503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94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9919" y="2395710"/>
            <a:ext cx="6799501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405" y="2395710"/>
            <a:ext cx="6799501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60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3" y="479143"/>
            <a:ext cx="13798987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004" y="2206137"/>
            <a:ext cx="6768252" cy="1081194"/>
          </a:xfrm>
        </p:spPr>
        <p:txBody>
          <a:bodyPr anchor="b"/>
          <a:lstStyle>
            <a:lvl1pPr marL="0" indent="0">
              <a:buNone/>
              <a:defRPr sz="3149" b="1"/>
            </a:lvl1pPr>
            <a:lvl2pPr marL="599938" indent="0">
              <a:buNone/>
              <a:defRPr sz="2624" b="1"/>
            </a:lvl2pPr>
            <a:lvl3pPr marL="1199876" indent="0">
              <a:buNone/>
              <a:defRPr sz="2362" b="1"/>
            </a:lvl3pPr>
            <a:lvl4pPr marL="1799814" indent="0">
              <a:buNone/>
              <a:defRPr sz="2100" b="1"/>
            </a:lvl4pPr>
            <a:lvl5pPr marL="2399751" indent="0">
              <a:buNone/>
              <a:defRPr sz="2100" b="1"/>
            </a:lvl5pPr>
            <a:lvl6pPr marL="2999689" indent="0">
              <a:buNone/>
              <a:defRPr sz="2100" b="1"/>
            </a:lvl6pPr>
            <a:lvl7pPr marL="3599627" indent="0">
              <a:buNone/>
              <a:defRPr sz="2100" b="1"/>
            </a:lvl7pPr>
            <a:lvl8pPr marL="4199565" indent="0">
              <a:buNone/>
              <a:defRPr sz="2100" b="1"/>
            </a:lvl8pPr>
            <a:lvl9pPr marL="4799503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004" y="3287331"/>
            <a:ext cx="6768252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99405" y="2206137"/>
            <a:ext cx="6801584" cy="1081194"/>
          </a:xfrm>
        </p:spPr>
        <p:txBody>
          <a:bodyPr anchor="b"/>
          <a:lstStyle>
            <a:lvl1pPr marL="0" indent="0">
              <a:buNone/>
              <a:defRPr sz="3149" b="1"/>
            </a:lvl1pPr>
            <a:lvl2pPr marL="599938" indent="0">
              <a:buNone/>
              <a:defRPr sz="2624" b="1"/>
            </a:lvl2pPr>
            <a:lvl3pPr marL="1199876" indent="0">
              <a:buNone/>
              <a:defRPr sz="2362" b="1"/>
            </a:lvl3pPr>
            <a:lvl4pPr marL="1799814" indent="0">
              <a:buNone/>
              <a:defRPr sz="2100" b="1"/>
            </a:lvl4pPr>
            <a:lvl5pPr marL="2399751" indent="0">
              <a:buNone/>
              <a:defRPr sz="2100" b="1"/>
            </a:lvl5pPr>
            <a:lvl6pPr marL="2999689" indent="0">
              <a:buNone/>
              <a:defRPr sz="2100" b="1"/>
            </a:lvl6pPr>
            <a:lvl7pPr marL="3599627" indent="0">
              <a:buNone/>
              <a:defRPr sz="2100" b="1"/>
            </a:lvl7pPr>
            <a:lvl8pPr marL="4199565" indent="0">
              <a:buNone/>
              <a:defRPr sz="2100" b="1"/>
            </a:lvl8pPr>
            <a:lvl9pPr marL="4799503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99405" y="3287331"/>
            <a:ext cx="6801584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30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91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871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4" y="599969"/>
            <a:ext cx="5160037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1585" y="1295767"/>
            <a:ext cx="8099405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49"/>
            </a:lvl3pPr>
            <a:lvl4pPr>
              <a:defRPr sz="2624"/>
            </a:lvl4pPr>
            <a:lvl5pPr>
              <a:defRPr sz="2624"/>
            </a:lvl5pPr>
            <a:lvl6pPr>
              <a:defRPr sz="2624"/>
            </a:lvl6pPr>
            <a:lvl7pPr>
              <a:defRPr sz="2624"/>
            </a:lvl7pPr>
            <a:lvl8pPr>
              <a:defRPr sz="2624"/>
            </a:lvl8pPr>
            <a:lvl9pPr>
              <a:defRPr sz="262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2004" y="2699862"/>
            <a:ext cx="5160037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38" indent="0">
              <a:buNone/>
              <a:defRPr sz="1837"/>
            </a:lvl2pPr>
            <a:lvl3pPr marL="1199876" indent="0">
              <a:buNone/>
              <a:defRPr sz="1575"/>
            </a:lvl3pPr>
            <a:lvl4pPr marL="1799814" indent="0">
              <a:buNone/>
              <a:defRPr sz="1312"/>
            </a:lvl4pPr>
            <a:lvl5pPr marL="2399751" indent="0">
              <a:buNone/>
              <a:defRPr sz="1312"/>
            </a:lvl5pPr>
            <a:lvl6pPr marL="2999689" indent="0">
              <a:buNone/>
              <a:defRPr sz="1312"/>
            </a:lvl6pPr>
            <a:lvl7pPr marL="3599627" indent="0">
              <a:buNone/>
              <a:defRPr sz="1312"/>
            </a:lvl7pPr>
            <a:lvl8pPr marL="4199565" indent="0">
              <a:buNone/>
              <a:defRPr sz="1312"/>
            </a:lvl8pPr>
            <a:lvl9pPr marL="4799503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77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4" y="599969"/>
            <a:ext cx="5160037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1585" y="1295767"/>
            <a:ext cx="8099405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38" indent="0">
              <a:buNone/>
              <a:defRPr sz="3674"/>
            </a:lvl2pPr>
            <a:lvl3pPr marL="1199876" indent="0">
              <a:buNone/>
              <a:defRPr sz="3149"/>
            </a:lvl3pPr>
            <a:lvl4pPr marL="1799814" indent="0">
              <a:buNone/>
              <a:defRPr sz="2624"/>
            </a:lvl4pPr>
            <a:lvl5pPr marL="2399751" indent="0">
              <a:buNone/>
              <a:defRPr sz="2624"/>
            </a:lvl5pPr>
            <a:lvl6pPr marL="2999689" indent="0">
              <a:buNone/>
              <a:defRPr sz="2624"/>
            </a:lvl6pPr>
            <a:lvl7pPr marL="3599627" indent="0">
              <a:buNone/>
              <a:defRPr sz="2624"/>
            </a:lvl7pPr>
            <a:lvl8pPr marL="4199565" indent="0">
              <a:buNone/>
              <a:defRPr sz="2624"/>
            </a:lvl8pPr>
            <a:lvl9pPr marL="4799503" indent="0">
              <a:buNone/>
              <a:defRPr sz="262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2004" y="2699862"/>
            <a:ext cx="5160037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38" indent="0">
              <a:buNone/>
              <a:defRPr sz="1837"/>
            </a:lvl2pPr>
            <a:lvl3pPr marL="1199876" indent="0">
              <a:buNone/>
              <a:defRPr sz="1575"/>
            </a:lvl3pPr>
            <a:lvl4pPr marL="1799814" indent="0">
              <a:buNone/>
              <a:defRPr sz="1312"/>
            </a:lvl4pPr>
            <a:lvl5pPr marL="2399751" indent="0">
              <a:buNone/>
              <a:defRPr sz="1312"/>
            </a:lvl5pPr>
            <a:lvl6pPr marL="2999689" indent="0">
              <a:buNone/>
              <a:defRPr sz="1312"/>
            </a:lvl6pPr>
            <a:lvl7pPr marL="3599627" indent="0">
              <a:buNone/>
              <a:defRPr sz="1312"/>
            </a:lvl7pPr>
            <a:lvl8pPr marL="4199565" indent="0">
              <a:buNone/>
              <a:defRPr sz="1312"/>
            </a:lvl8pPr>
            <a:lvl9pPr marL="4799503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57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9919" y="479143"/>
            <a:ext cx="13798987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919" y="2395710"/>
            <a:ext cx="13798987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9919" y="8341239"/>
            <a:ext cx="359973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10F8F-D869-4A59-9A49-B89E48ADF535}" type="datetimeFigureOut">
              <a:rPr lang="es-MX" smtClean="0"/>
              <a:t>08/10/2024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9611" y="8341239"/>
            <a:ext cx="5399603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9170" y="8341239"/>
            <a:ext cx="359973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F7A139-44CE-46CB-9C6A-B38E9484C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31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9876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69" indent="-299969" algn="l" defTabSz="11998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07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2pPr>
      <a:lvl3pPr marL="1499845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4" kern="1200">
          <a:solidFill>
            <a:schemeClr val="tx1"/>
          </a:solidFill>
          <a:latin typeface="+mn-lt"/>
          <a:ea typeface="+mn-ea"/>
          <a:cs typeface="+mn-cs"/>
        </a:defRPr>
      </a:lvl3pPr>
      <a:lvl4pPr marL="2099782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720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658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596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534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472" indent="-299969" algn="l" defTabSz="1199876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38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876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814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751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689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627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565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503" algn="l" defTabSz="1199876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DCFD8-B3BB-B79A-2953-B8C7C0D0F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9854" y="1001514"/>
            <a:ext cx="11999119" cy="3133104"/>
          </a:xfrm>
        </p:spPr>
        <p:txBody>
          <a:bodyPr>
            <a:normAutofit/>
          </a:bodyPr>
          <a:lstStyle/>
          <a:p>
            <a:r>
              <a:rPr lang="es-MX" dirty="0"/>
              <a:t>Integración Programática Ejercicio Fiscal 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C890A0-05BE-19EF-DA55-F6EB80086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9854" y="5210611"/>
            <a:ext cx="11999119" cy="787144"/>
          </a:xfrm>
        </p:spPr>
        <p:txBody>
          <a:bodyPr>
            <a:normAutofit/>
          </a:bodyPr>
          <a:lstStyle/>
          <a:p>
            <a:pPr algn="l"/>
            <a:r>
              <a:rPr lang="es-MX" sz="4199" b="1" dirty="0"/>
              <a:t>Ente: </a:t>
            </a:r>
          </a:p>
        </p:txBody>
      </p:sp>
    </p:spTree>
    <p:extLst>
      <p:ext uri="{BB962C8B-B14F-4D97-AF65-F5344CB8AC3E}">
        <p14:creationId xmlns:p14="http://schemas.microsoft.com/office/powerpoint/2010/main" val="2196288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MML 03- Definición del objetivo (Árbol de Objetivos)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1C3AE2B-E14B-0E6B-69E0-59A4A14BE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802041"/>
              </p:ext>
            </p:extLst>
          </p:nvPr>
        </p:nvGraphicFramePr>
        <p:xfrm>
          <a:off x="410790" y="764876"/>
          <a:ext cx="15304833" cy="8136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455">
                  <a:extLst>
                    <a:ext uri="{9D8B030D-6E8A-4147-A177-3AD203B41FA5}">
                      <a16:colId xmlns:a16="http://schemas.microsoft.com/office/drawing/2014/main" val="2002888343"/>
                    </a:ext>
                  </a:extLst>
                </a:gridCol>
                <a:gridCol w="2258404">
                  <a:extLst>
                    <a:ext uri="{9D8B030D-6E8A-4147-A177-3AD203B41FA5}">
                      <a16:colId xmlns:a16="http://schemas.microsoft.com/office/drawing/2014/main" val="1324436367"/>
                    </a:ext>
                  </a:extLst>
                </a:gridCol>
                <a:gridCol w="6143277">
                  <a:extLst>
                    <a:ext uri="{9D8B030D-6E8A-4147-A177-3AD203B41FA5}">
                      <a16:colId xmlns:a16="http://schemas.microsoft.com/office/drawing/2014/main" val="2273095650"/>
                    </a:ext>
                  </a:extLst>
                </a:gridCol>
                <a:gridCol w="6561697">
                  <a:extLst>
                    <a:ext uri="{9D8B030D-6E8A-4147-A177-3AD203B41FA5}">
                      <a16:colId xmlns:a16="http://schemas.microsoft.com/office/drawing/2014/main" val="3118381609"/>
                    </a:ext>
                  </a:extLst>
                </a:gridCol>
              </a:tblGrid>
              <a:tr h="53939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3200" b="1" u="none" strike="noStrike" dirty="0">
                          <a:effectLst/>
                        </a:rPr>
                        <a:t>Tema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Dice 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Propuesta de Ajuste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56696"/>
                  </a:ext>
                </a:extLst>
              </a:tr>
              <a:tr h="53939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2025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4563"/>
                  </a:ext>
                </a:extLst>
              </a:tr>
              <a:tr h="6280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Superior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007586"/>
                  </a:ext>
                </a:extLst>
              </a:tr>
              <a:tr h="70008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Indirecto 1.3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616669"/>
                  </a:ext>
                </a:extLst>
              </a:tr>
              <a:tr h="69178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41126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905"/>
                  </a:ext>
                </a:extLst>
              </a:tr>
              <a:tr h="95036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Directo 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757705"/>
                  </a:ext>
                </a:extLst>
              </a:tr>
              <a:tr h="71568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972943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63984"/>
                  </a:ext>
                </a:extLst>
              </a:tr>
              <a:tr h="95036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 Directo 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4470"/>
                  </a:ext>
                </a:extLst>
              </a:tr>
              <a:tr h="95036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199967" rtl="0" eaLnBrk="1" fontAlgn="ctr" latinLnBrk="0" hangingPunct="1"/>
                      <a:r>
                        <a:rPr lang="es-MX" sz="3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Objetivo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s-MX" sz="20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s-MX" sz="20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53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5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28628D2-ACE6-AAB7-A126-DEC777EF3EB2}"/>
              </a:ext>
            </a:extLst>
          </p:cNvPr>
          <p:cNvSpPr txBox="1">
            <a:spLocks/>
          </p:cNvSpPr>
          <p:nvPr/>
        </p:nvSpPr>
        <p:spPr>
          <a:xfrm>
            <a:off x="728360" y="0"/>
            <a:ext cx="13798986" cy="93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1199876">
              <a:lnSpc>
                <a:spcPct val="90000"/>
              </a:lnSpc>
              <a:spcBef>
                <a:spcPct val="0"/>
              </a:spcBef>
              <a:buNone/>
              <a:defRPr sz="3675" b="1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MML 04- Selección de Alternativas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C022DB5B-76B0-7731-19E5-69B20D5BA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89130"/>
              </p:ext>
            </p:extLst>
          </p:nvPr>
        </p:nvGraphicFramePr>
        <p:xfrm>
          <a:off x="728360" y="808074"/>
          <a:ext cx="14542104" cy="7634752"/>
        </p:xfrm>
        <a:graphic>
          <a:graphicData uri="http://schemas.openxmlformats.org/drawingml/2006/table">
            <a:tbl>
              <a:tblPr/>
              <a:tblGrid>
                <a:gridCol w="1759207">
                  <a:extLst>
                    <a:ext uri="{9D8B030D-6E8A-4147-A177-3AD203B41FA5}">
                      <a16:colId xmlns:a16="http://schemas.microsoft.com/office/drawing/2014/main" val="1619853161"/>
                    </a:ext>
                  </a:extLst>
                </a:gridCol>
                <a:gridCol w="7297518">
                  <a:extLst>
                    <a:ext uri="{9D8B030D-6E8A-4147-A177-3AD203B41FA5}">
                      <a16:colId xmlns:a16="http://schemas.microsoft.com/office/drawing/2014/main" val="2179104332"/>
                    </a:ext>
                  </a:extLst>
                </a:gridCol>
                <a:gridCol w="703253">
                  <a:extLst>
                    <a:ext uri="{9D8B030D-6E8A-4147-A177-3AD203B41FA5}">
                      <a16:colId xmlns:a16="http://schemas.microsoft.com/office/drawing/2014/main" val="3300319619"/>
                    </a:ext>
                  </a:extLst>
                </a:gridCol>
                <a:gridCol w="1125207">
                  <a:extLst>
                    <a:ext uri="{9D8B030D-6E8A-4147-A177-3AD203B41FA5}">
                      <a16:colId xmlns:a16="http://schemas.microsoft.com/office/drawing/2014/main" val="4101178977"/>
                    </a:ext>
                  </a:extLst>
                </a:gridCol>
                <a:gridCol w="928295">
                  <a:extLst>
                    <a:ext uri="{9D8B030D-6E8A-4147-A177-3AD203B41FA5}">
                      <a16:colId xmlns:a16="http://schemas.microsoft.com/office/drawing/2014/main" val="209031899"/>
                    </a:ext>
                  </a:extLst>
                </a:gridCol>
                <a:gridCol w="703253">
                  <a:extLst>
                    <a:ext uri="{9D8B030D-6E8A-4147-A177-3AD203B41FA5}">
                      <a16:colId xmlns:a16="http://schemas.microsoft.com/office/drawing/2014/main" val="367549185"/>
                    </a:ext>
                  </a:extLst>
                </a:gridCol>
                <a:gridCol w="956425">
                  <a:extLst>
                    <a:ext uri="{9D8B030D-6E8A-4147-A177-3AD203B41FA5}">
                      <a16:colId xmlns:a16="http://schemas.microsoft.com/office/drawing/2014/main" val="44099296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3645064819"/>
                    </a:ext>
                  </a:extLst>
                </a:gridCol>
              </a:tblGrid>
              <a:tr h="42829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MX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Ejercicio Fiscal 2024 (DICE)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93524"/>
                  </a:ext>
                </a:extLst>
              </a:tr>
              <a:tr h="2988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Nace de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Descripción de la Alternativa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Probabilidad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Impacto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35811"/>
                  </a:ext>
                </a:extLst>
              </a:tr>
              <a:tr h="5711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baja</a:t>
                      </a:r>
                    </a:p>
                  </a:txBody>
                  <a:tcPr marL="7822" marR="7822" marT="782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alta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baja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alto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558448"/>
                  </a:ext>
                </a:extLst>
              </a:tr>
              <a:tr h="29881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822" marR="7822" marT="782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24598"/>
                  </a:ext>
                </a:extLst>
              </a:tr>
              <a:tr h="6521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4024"/>
                  </a:ext>
                </a:extLst>
              </a:tr>
              <a:tr h="5987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49043"/>
                  </a:ext>
                </a:extLst>
              </a:tr>
              <a:tr h="53784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58178"/>
                  </a:ext>
                </a:extLst>
              </a:tr>
              <a:tr h="6386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76575"/>
                  </a:ext>
                </a:extLst>
              </a:tr>
              <a:tr h="84423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869230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03658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81305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81867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67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40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28628D2-ACE6-AAB7-A126-DEC777EF3EB2}"/>
              </a:ext>
            </a:extLst>
          </p:cNvPr>
          <p:cNvSpPr txBox="1">
            <a:spLocks/>
          </p:cNvSpPr>
          <p:nvPr/>
        </p:nvSpPr>
        <p:spPr>
          <a:xfrm>
            <a:off x="728360" y="0"/>
            <a:ext cx="13798986" cy="93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1199876">
              <a:lnSpc>
                <a:spcPct val="90000"/>
              </a:lnSpc>
              <a:spcBef>
                <a:spcPct val="0"/>
              </a:spcBef>
              <a:buNone/>
              <a:defRPr sz="3675" b="1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MML 04- Selección de Alternativas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C022DB5B-76B0-7731-19E5-69B20D5BA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9530"/>
              </p:ext>
            </p:extLst>
          </p:nvPr>
        </p:nvGraphicFramePr>
        <p:xfrm>
          <a:off x="728360" y="808074"/>
          <a:ext cx="14542104" cy="7634752"/>
        </p:xfrm>
        <a:graphic>
          <a:graphicData uri="http://schemas.openxmlformats.org/drawingml/2006/table">
            <a:tbl>
              <a:tblPr/>
              <a:tblGrid>
                <a:gridCol w="1759207">
                  <a:extLst>
                    <a:ext uri="{9D8B030D-6E8A-4147-A177-3AD203B41FA5}">
                      <a16:colId xmlns:a16="http://schemas.microsoft.com/office/drawing/2014/main" val="1619853161"/>
                    </a:ext>
                  </a:extLst>
                </a:gridCol>
                <a:gridCol w="7297518">
                  <a:extLst>
                    <a:ext uri="{9D8B030D-6E8A-4147-A177-3AD203B41FA5}">
                      <a16:colId xmlns:a16="http://schemas.microsoft.com/office/drawing/2014/main" val="2179104332"/>
                    </a:ext>
                  </a:extLst>
                </a:gridCol>
                <a:gridCol w="703253">
                  <a:extLst>
                    <a:ext uri="{9D8B030D-6E8A-4147-A177-3AD203B41FA5}">
                      <a16:colId xmlns:a16="http://schemas.microsoft.com/office/drawing/2014/main" val="3300319619"/>
                    </a:ext>
                  </a:extLst>
                </a:gridCol>
                <a:gridCol w="1125207">
                  <a:extLst>
                    <a:ext uri="{9D8B030D-6E8A-4147-A177-3AD203B41FA5}">
                      <a16:colId xmlns:a16="http://schemas.microsoft.com/office/drawing/2014/main" val="4101178977"/>
                    </a:ext>
                  </a:extLst>
                </a:gridCol>
                <a:gridCol w="928295">
                  <a:extLst>
                    <a:ext uri="{9D8B030D-6E8A-4147-A177-3AD203B41FA5}">
                      <a16:colId xmlns:a16="http://schemas.microsoft.com/office/drawing/2014/main" val="209031899"/>
                    </a:ext>
                  </a:extLst>
                </a:gridCol>
                <a:gridCol w="703253">
                  <a:extLst>
                    <a:ext uri="{9D8B030D-6E8A-4147-A177-3AD203B41FA5}">
                      <a16:colId xmlns:a16="http://schemas.microsoft.com/office/drawing/2014/main" val="367549185"/>
                    </a:ext>
                  </a:extLst>
                </a:gridCol>
                <a:gridCol w="956425">
                  <a:extLst>
                    <a:ext uri="{9D8B030D-6E8A-4147-A177-3AD203B41FA5}">
                      <a16:colId xmlns:a16="http://schemas.microsoft.com/office/drawing/2014/main" val="44099296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3645064819"/>
                    </a:ext>
                  </a:extLst>
                </a:gridCol>
              </a:tblGrid>
              <a:tr h="42829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MX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Ejercicio Fiscal 2025 (Propuesta de Ajuste)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60" marR="6160" marT="6160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93524"/>
                  </a:ext>
                </a:extLst>
              </a:tr>
              <a:tr h="2988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Nace de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Descripción de la Alternativa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Probabilidad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Impacto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35811"/>
                  </a:ext>
                </a:extLst>
              </a:tr>
              <a:tr h="5711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baja</a:t>
                      </a:r>
                    </a:p>
                  </a:txBody>
                  <a:tcPr marL="7822" marR="7822" marT="782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alta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baja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medio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alto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558448"/>
                  </a:ext>
                </a:extLst>
              </a:tr>
              <a:tr h="29881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822" marR="7822" marT="782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24598"/>
                  </a:ext>
                </a:extLst>
              </a:tr>
              <a:tr h="6521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4024"/>
                  </a:ext>
                </a:extLst>
              </a:tr>
              <a:tr h="5987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49043"/>
                  </a:ext>
                </a:extLst>
              </a:tr>
              <a:tr h="53784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58178"/>
                  </a:ext>
                </a:extLst>
              </a:tr>
              <a:tr h="6386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76575"/>
                  </a:ext>
                </a:extLst>
              </a:tr>
              <a:tr h="84423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869230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03658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81305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81867"/>
                  </a:ext>
                </a:extLst>
              </a:tr>
              <a:tr h="6594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67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243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28628D2-ACE6-AAB7-A126-DEC777EF3EB2}"/>
              </a:ext>
            </a:extLst>
          </p:cNvPr>
          <p:cNvSpPr txBox="1">
            <a:spLocks/>
          </p:cNvSpPr>
          <p:nvPr/>
        </p:nvSpPr>
        <p:spPr>
          <a:xfrm>
            <a:off x="819976" y="0"/>
            <a:ext cx="13798986" cy="93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1199876">
              <a:lnSpc>
                <a:spcPct val="90000"/>
              </a:lnSpc>
              <a:spcBef>
                <a:spcPct val="0"/>
              </a:spcBef>
              <a:buNone/>
              <a:defRPr sz="3675" b="1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MML 05- Estructura Analítica por Programa Presupuestario 2025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A9DBB9-29DF-0B17-9B1B-67A599FBC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905479"/>
              </p:ext>
            </p:extLst>
          </p:nvPr>
        </p:nvGraphicFramePr>
        <p:xfrm>
          <a:off x="343971" y="745653"/>
          <a:ext cx="15393334" cy="8013333"/>
        </p:xfrm>
        <a:graphic>
          <a:graphicData uri="http://schemas.openxmlformats.org/drawingml/2006/table">
            <a:tbl>
              <a:tblPr/>
              <a:tblGrid>
                <a:gridCol w="3218574">
                  <a:extLst>
                    <a:ext uri="{9D8B030D-6E8A-4147-A177-3AD203B41FA5}">
                      <a16:colId xmlns:a16="http://schemas.microsoft.com/office/drawing/2014/main" val="728801457"/>
                    </a:ext>
                  </a:extLst>
                </a:gridCol>
                <a:gridCol w="3677297">
                  <a:extLst>
                    <a:ext uri="{9D8B030D-6E8A-4147-A177-3AD203B41FA5}">
                      <a16:colId xmlns:a16="http://schemas.microsoft.com/office/drawing/2014/main" val="2976641119"/>
                    </a:ext>
                  </a:extLst>
                </a:gridCol>
                <a:gridCol w="1177380">
                  <a:extLst>
                    <a:ext uri="{9D8B030D-6E8A-4147-A177-3AD203B41FA5}">
                      <a16:colId xmlns:a16="http://schemas.microsoft.com/office/drawing/2014/main" val="4155189321"/>
                    </a:ext>
                  </a:extLst>
                </a:gridCol>
                <a:gridCol w="4182298">
                  <a:extLst>
                    <a:ext uri="{9D8B030D-6E8A-4147-A177-3AD203B41FA5}">
                      <a16:colId xmlns:a16="http://schemas.microsoft.com/office/drawing/2014/main" val="1583318849"/>
                    </a:ext>
                  </a:extLst>
                </a:gridCol>
                <a:gridCol w="3137785">
                  <a:extLst>
                    <a:ext uri="{9D8B030D-6E8A-4147-A177-3AD203B41FA5}">
                      <a16:colId xmlns:a16="http://schemas.microsoft.com/office/drawing/2014/main" val="1656884387"/>
                    </a:ext>
                  </a:extLst>
                </a:gridCol>
              </a:tblGrid>
              <a:tr h="385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Estructura Analítica del Programa presupuestario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Lógica vertical MIR de Programa Presupuestario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Resultado clave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373734"/>
                  </a:ext>
                </a:extLst>
              </a:tr>
              <a:tr h="471873"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Problemática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Solución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Nivel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Resumen narrativo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Factor relevante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547869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Efectos: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Fines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1.-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99158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1.- EFECTO SUPERIOR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1.- FIN SUPERIOR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26254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2.-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205813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2.- EFECTO INDIRECTO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2.- FIN INDIRECTO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55820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3.-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798061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3.- EFECTO DIRECTO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3.- FIN DIRECTO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16472"/>
                  </a:ext>
                </a:extLst>
              </a:tr>
              <a:tr h="471873"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2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50177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Problema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Objetivo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Propósito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1.- 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7948"/>
                  </a:ext>
                </a:extLst>
              </a:tr>
              <a:tr h="603097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Población Objetivo: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Población Objetivo: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36844"/>
                  </a:ext>
                </a:extLst>
              </a:tr>
              <a:tr h="419442"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43668"/>
                  </a:ext>
                </a:extLst>
              </a:tr>
              <a:tr h="942924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Descripción del problema: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Descripción del resultado esperado: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MX" dirty="0"/>
                        <a:t>2.-</a:t>
                      </a:r>
                      <a:endParaRPr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08093"/>
                  </a:ext>
                </a:extLst>
              </a:tr>
              <a:tr h="471873"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16705"/>
                  </a:ext>
                </a:extLst>
              </a:tr>
              <a:tr h="838884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Magnitud (Línea base)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•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Magnitud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(resultado esperado)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MX" dirty="0"/>
                        <a:t>3.-</a:t>
                      </a:r>
                      <a:endParaRPr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4133"/>
                  </a:ext>
                </a:extLst>
              </a:tr>
              <a:tr h="471873"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6626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680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389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28628D2-ACE6-AAB7-A126-DEC777EF3EB2}"/>
              </a:ext>
            </a:extLst>
          </p:cNvPr>
          <p:cNvSpPr txBox="1">
            <a:spLocks/>
          </p:cNvSpPr>
          <p:nvPr/>
        </p:nvSpPr>
        <p:spPr>
          <a:xfrm>
            <a:off x="734915" y="92836"/>
            <a:ext cx="13798986" cy="93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1199876">
              <a:lnSpc>
                <a:spcPct val="90000"/>
              </a:lnSpc>
              <a:spcBef>
                <a:spcPct val="0"/>
              </a:spcBef>
              <a:buNone/>
              <a:defRPr sz="3675" b="1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MML 05- Estructura Analítica por Programa Presupuestario 2025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A9DBB9-29DF-0B17-9B1B-67A599FBC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64458"/>
              </p:ext>
            </p:extLst>
          </p:nvPr>
        </p:nvGraphicFramePr>
        <p:xfrm>
          <a:off x="354603" y="789636"/>
          <a:ext cx="15289617" cy="7953193"/>
        </p:xfrm>
        <a:graphic>
          <a:graphicData uri="http://schemas.openxmlformats.org/drawingml/2006/table">
            <a:tbl>
              <a:tblPr/>
              <a:tblGrid>
                <a:gridCol w="2823046">
                  <a:extLst>
                    <a:ext uri="{9D8B030D-6E8A-4147-A177-3AD203B41FA5}">
                      <a16:colId xmlns:a16="http://schemas.microsoft.com/office/drawing/2014/main" val="728801457"/>
                    </a:ext>
                  </a:extLst>
                </a:gridCol>
                <a:gridCol w="3116643">
                  <a:extLst>
                    <a:ext uri="{9D8B030D-6E8A-4147-A177-3AD203B41FA5}">
                      <a16:colId xmlns:a16="http://schemas.microsoft.com/office/drawing/2014/main" val="2976641119"/>
                    </a:ext>
                  </a:extLst>
                </a:gridCol>
                <a:gridCol w="1716432">
                  <a:extLst>
                    <a:ext uri="{9D8B030D-6E8A-4147-A177-3AD203B41FA5}">
                      <a16:colId xmlns:a16="http://schemas.microsoft.com/office/drawing/2014/main" val="4155189321"/>
                    </a:ext>
                  </a:extLst>
                </a:gridCol>
                <a:gridCol w="4516853">
                  <a:extLst>
                    <a:ext uri="{9D8B030D-6E8A-4147-A177-3AD203B41FA5}">
                      <a16:colId xmlns:a16="http://schemas.microsoft.com/office/drawing/2014/main" val="1583318849"/>
                    </a:ext>
                  </a:extLst>
                </a:gridCol>
                <a:gridCol w="3116643">
                  <a:extLst>
                    <a:ext uri="{9D8B030D-6E8A-4147-A177-3AD203B41FA5}">
                      <a16:colId xmlns:a16="http://schemas.microsoft.com/office/drawing/2014/main" val="1656884387"/>
                    </a:ext>
                  </a:extLst>
                </a:gridCol>
              </a:tblGrid>
              <a:tr h="4976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Estructura Analítica del Programa presupuestario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Lógica vertical MIR de Programa Presupuestario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Resultado clave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373734"/>
                  </a:ext>
                </a:extLst>
              </a:tr>
              <a:tr h="417049"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Problemática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Solución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Nivel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Resumen narrativo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Factor relevante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20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547869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Directas: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Directos: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Componente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3512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Indirectas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Indirectos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Actividades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634"/>
                  </a:ext>
                </a:extLst>
              </a:tr>
              <a:tr h="6165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C1.A1</a:t>
                      </a:r>
                      <a:b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77112"/>
                  </a:ext>
                </a:extLst>
              </a:tr>
              <a:tr h="497305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1.2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C1.A2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95586"/>
                  </a:ext>
                </a:extLst>
              </a:tr>
              <a:tr h="513348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1.3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C1.A3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09327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Directas: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Directos: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Componente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013255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Indirectas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Indirectos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Actividades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91128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C2.A1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137438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C2.A2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71876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C2.A3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8231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Directas: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Directos: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Componente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002360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Causas Indirectas: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Medios Indirectos:</a:t>
                      </a:r>
                    </a:p>
                    <a:p>
                      <a:pPr algn="l" fontAlgn="ctr"/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Actividades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14769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C3.A1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958507"/>
                  </a:ext>
                </a:extLst>
              </a:tr>
              <a:tr h="466738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C3.A2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85146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6780"/>
                  </a:ext>
                </a:extLst>
              </a:tr>
              <a:tr h="165889">
                <a:tc vMerge="1">
                  <a:txBody>
                    <a:bodyPr/>
                    <a:lstStyle/>
                    <a:p>
                      <a:pPr algn="l" fontAlgn="ctr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es-MX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C3.A3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088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748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9FB478EB-19F0-4CF4-9F4A-AF3D5AFBC2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687987"/>
              </p:ext>
            </p:extLst>
          </p:nvPr>
        </p:nvGraphicFramePr>
        <p:xfrm>
          <a:off x="213184" y="1112602"/>
          <a:ext cx="15524120" cy="7521383"/>
        </p:xfrm>
        <a:graphic>
          <a:graphicData uri="http://schemas.openxmlformats.org/drawingml/2006/table">
            <a:tbl>
              <a:tblPr/>
              <a:tblGrid>
                <a:gridCol w="1824163">
                  <a:extLst>
                    <a:ext uri="{9D8B030D-6E8A-4147-A177-3AD203B41FA5}">
                      <a16:colId xmlns:a16="http://schemas.microsoft.com/office/drawing/2014/main" val="2615419431"/>
                    </a:ext>
                  </a:extLst>
                </a:gridCol>
                <a:gridCol w="5069306">
                  <a:extLst>
                    <a:ext uri="{9D8B030D-6E8A-4147-A177-3AD203B41FA5}">
                      <a16:colId xmlns:a16="http://schemas.microsoft.com/office/drawing/2014/main" val="3770146318"/>
                    </a:ext>
                  </a:extLst>
                </a:gridCol>
                <a:gridCol w="3331930">
                  <a:extLst>
                    <a:ext uri="{9D8B030D-6E8A-4147-A177-3AD203B41FA5}">
                      <a16:colId xmlns:a16="http://schemas.microsoft.com/office/drawing/2014/main" val="1198829447"/>
                    </a:ext>
                  </a:extLst>
                </a:gridCol>
                <a:gridCol w="2525348">
                  <a:extLst>
                    <a:ext uri="{9D8B030D-6E8A-4147-A177-3AD203B41FA5}">
                      <a16:colId xmlns:a16="http://schemas.microsoft.com/office/drawing/2014/main" val="1764480184"/>
                    </a:ext>
                  </a:extLst>
                </a:gridCol>
                <a:gridCol w="2773373">
                  <a:extLst>
                    <a:ext uri="{9D8B030D-6E8A-4147-A177-3AD203B41FA5}">
                      <a16:colId xmlns:a16="http://schemas.microsoft.com/office/drawing/2014/main" val="3209197888"/>
                    </a:ext>
                  </a:extLst>
                </a:gridCol>
              </a:tblGrid>
              <a:tr h="45266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28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600D04"/>
                          </a:highlight>
                          <a:latin typeface="Arial" panose="020B0604020202020204" pitchFamily="34" charset="0"/>
                        </a:rPr>
                        <a:t>Programa Presupuestario: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02953"/>
                  </a:ext>
                </a:extLst>
              </a:tr>
              <a:tr h="67682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" panose="020B0604020202020204" pitchFamily="34" charset="0"/>
                        </a:rPr>
                        <a:t>Nivel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" panose="020B0604020202020204" pitchFamily="34" charset="0"/>
                        </a:rPr>
                        <a:t>Resumen Narrativo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" panose="020B0604020202020204" pitchFamily="34" charset="0"/>
                        </a:rPr>
                        <a:t>Medio de Verificación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" panose="020B0604020202020204" pitchFamily="34" charset="0"/>
                        </a:rPr>
                        <a:t>Supuesto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396346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6329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Propósito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9218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Componente 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87696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Actividad  C01.A01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114543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Actividad C01.A02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50157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Componente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524235"/>
                  </a:ext>
                </a:extLst>
              </a:tr>
              <a:tr h="91312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Actividad C02.A01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4606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ABDE3B8F-11A7-879A-8BC5-20C396DDF76D}"/>
              </a:ext>
            </a:extLst>
          </p:cNvPr>
          <p:cNvSpPr txBox="1">
            <a:spLocks/>
          </p:cNvSpPr>
          <p:nvPr/>
        </p:nvSpPr>
        <p:spPr>
          <a:xfrm>
            <a:off x="213184" y="123628"/>
            <a:ext cx="15243231" cy="937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defTabSz="1199876">
              <a:lnSpc>
                <a:spcPct val="90000"/>
              </a:lnSpc>
              <a:spcBef>
                <a:spcPct val="0"/>
              </a:spcBef>
              <a:buNone/>
              <a:defRPr sz="3675" b="1"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MML 06- Matriz de Indicadores para resultados 2025</a:t>
            </a:r>
          </a:p>
        </p:txBody>
      </p:sp>
    </p:spTree>
    <p:extLst>
      <p:ext uri="{BB962C8B-B14F-4D97-AF65-F5344CB8AC3E}">
        <p14:creationId xmlns:p14="http://schemas.microsoft.com/office/powerpoint/2010/main" val="3647340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CE610-E1C5-E3C4-D7C0-C86D6E0FE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00" y="222469"/>
            <a:ext cx="14736263" cy="98068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es-MX" sz="3675" b="1" dirty="0"/>
              <a:t>Personas Beneficiarias por Componente 2025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4C3850A-057A-A2AE-8D34-D9CCFAF89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21069"/>
              </p:ext>
            </p:extLst>
          </p:nvPr>
        </p:nvGraphicFramePr>
        <p:xfrm>
          <a:off x="334504" y="1347708"/>
          <a:ext cx="15329816" cy="6304121"/>
        </p:xfrm>
        <a:graphic>
          <a:graphicData uri="http://schemas.openxmlformats.org/drawingml/2006/table">
            <a:tbl>
              <a:tblPr/>
              <a:tblGrid>
                <a:gridCol w="1426030">
                  <a:extLst>
                    <a:ext uri="{9D8B030D-6E8A-4147-A177-3AD203B41FA5}">
                      <a16:colId xmlns:a16="http://schemas.microsoft.com/office/drawing/2014/main" val="844141364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052225175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3416478728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806470397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3486474881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281893317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757257800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1861222778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397245123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1268449763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908592062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984848200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138951031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2266276768"/>
                    </a:ext>
                  </a:extLst>
                </a:gridCol>
              </a:tblGrid>
              <a:tr h="728476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Resumen Narrativo del Componente: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561849"/>
                  </a:ext>
                </a:extLst>
              </a:tr>
              <a:tr h="80652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Unidad Responsable de las Personas  Beneficiarias: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90027"/>
                  </a:ext>
                </a:extLst>
              </a:tr>
              <a:tr h="62440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Persona Beneficiaria: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19497"/>
                  </a:ext>
                </a:extLst>
              </a:tr>
              <a:tr h="649503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Liga de Acceso 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(publicación de resultados y/o padrón de Personas Beneficiarias):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557111"/>
                  </a:ext>
                </a:extLst>
              </a:tr>
              <a:tr h="80652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¿Atiende a Niños, Niñas y Adolescentes?: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Tipo de Meta de beneficiarios: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299983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Beneficiarios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Febrero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Marzo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Abril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Mayo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Junio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Julio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Agosto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Septiembre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Octubre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Noviembre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33271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Hombres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62092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Mujeres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42673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211900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por 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16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914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8B9CE-DA77-47D8-C739-32AFDD27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98" y="135099"/>
            <a:ext cx="11137902" cy="502472"/>
          </a:xfrm>
        </p:spPr>
        <p:txBody>
          <a:bodyPr>
            <a:noAutofit/>
          </a:bodyPr>
          <a:lstStyle/>
          <a:p>
            <a:r>
              <a:rPr lang="es-MX" sz="2800" b="1" dirty="0"/>
              <a:t>Indicadores de Desempeño del Programa Presupuestario 2025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DE7ACF2-0384-B8DA-8632-CCD6A74514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875621"/>
              </p:ext>
            </p:extLst>
          </p:nvPr>
        </p:nvGraphicFramePr>
        <p:xfrm>
          <a:off x="245546" y="711772"/>
          <a:ext cx="9909176" cy="4936378"/>
        </p:xfrm>
        <a:graphic>
          <a:graphicData uri="http://schemas.openxmlformats.org/drawingml/2006/table">
            <a:tbl>
              <a:tblPr/>
              <a:tblGrid>
                <a:gridCol w="1790314">
                  <a:extLst>
                    <a:ext uri="{9D8B030D-6E8A-4147-A177-3AD203B41FA5}">
                      <a16:colId xmlns:a16="http://schemas.microsoft.com/office/drawing/2014/main" val="681629277"/>
                    </a:ext>
                  </a:extLst>
                </a:gridCol>
                <a:gridCol w="624528">
                  <a:extLst>
                    <a:ext uri="{9D8B030D-6E8A-4147-A177-3AD203B41FA5}">
                      <a16:colId xmlns:a16="http://schemas.microsoft.com/office/drawing/2014/main" val="2218862551"/>
                    </a:ext>
                  </a:extLst>
                </a:gridCol>
                <a:gridCol w="1873583">
                  <a:extLst>
                    <a:ext uri="{9D8B030D-6E8A-4147-A177-3AD203B41FA5}">
                      <a16:colId xmlns:a16="http://schemas.microsoft.com/office/drawing/2014/main" val="2678495382"/>
                    </a:ext>
                  </a:extLst>
                </a:gridCol>
                <a:gridCol w="1249056">
                  <a:extLst>
                    <a:ext uri="{9D8B030D-6E8A-4147-A177-3AD203B41FA5}">
                      <a16:colId xmlns:a16="http://schemas.microsoft.com/office/drawing/2014/main" val="398911287"/>
                    </a:ext>
                  </a:extLst>
                </a:gridCol>
                <a:gridCol w="624528">
                  <a:extLst>
                    <a:ext uri="{9D8B030D-6E8A-4147-A177-3AD203B41FA5}">
                      <a16:colId xmlns:a16="http://schemas.microsoft.com/office/drawing/2014/main" val="15170530"/>
                    </a:ext>
                  </a:extLst>
                </a:gridCol>
                <a:gridCol w="1249056">
                  <a:extLst>
                    <a:ext uri="{9D8B030D-6E8A-4147-A177-3AD203B41FA5}">
                      <a16:colId xmlns:a16="http://schemas.microsoft.com/office/drawing/2014/main" val="1103815626"/>
                    </a:ext>
                  </a:extLst>
                </a:gridCol>
                <a:gridCol w="624528">
                  <a:extLst>
                    <a:ext uri="{9D8B030D-6E8A-4147-A177-3AD203B41FA5}">
                      <a16:colId xmlns:a16="http://schemas.microsoft.com/office/drawing/2014/main" val="2246016400"/>
                    </a:ext>
                  </a:extLst>
                </a:gridCol>
                <a:gridCol w="1873583">
                  <a:extLst>
                    <a:ext uri="{9D8B030D-6E8A-4147-A177-3AD203B41FA5}">
                      <a16:colId xmlns:a16="http://schemas.microsoft.com/office/drawing/2014/main" val="1095437150"/>
                    </a:ext>
                  </a:extLst>
                </a:gridCol>
              </a:tblGrid>
              <a:tr h="271634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IDENTIFICACIÓN DEL PROGRAMA PRESUPUESTARIO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068551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Nivel de Objetivo y Resumen Narrativo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827910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81666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marL="0" algn="ctr" defTabSz="1199876" rtl="0" eaLnBrk="1" fontAlgn="ctr" latinLnBrk="0" hangingPunct="1"/>
                      <a:r>
                        <a:rPr lang="es-MX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Método de Cálculo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231355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marL="0" algn="ctr" defTabSz="1199876" rtl="0" eaLnBrk="1" fontAlgn="ctr" latinLnBrk="0" hangingPunct="1"/>
                      <a:r>
                        <a:rPr lang="es-MX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Medios de Verificación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052193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marL="0" algn="ctr" defTabSz="1199876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Responsable y Liga de Acceso: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828132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Categoría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Dimensión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Periodicidad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Unidad de Medida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¿Es para Cuenta Pública?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19841"/>
                  </a:ext>
                </a:extLst>
              </a:tr>
              <a:tr h="27163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287364"/>
                  </a:ext>
                </a:extLst>
              </a:tr>
              <a:tr h="271634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VARIABLES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3627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NUMERADOR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Unidad de Medida del Numerador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982710"/>
                  </a:ext>
                </a:extLst>
              </a:tr>
              <a:tr h="463876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DENOMINADOR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Unidad de Medida del Denominador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553793"/>
                  </a:ext>
                </a:extLst>
              </a:tr>
            </a:tbl>
          </a:graphicData>
        </a:graphic>
      </p:graphicFrame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6BC6191C-D8A2-2175-6CA1-012E6EBA8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89950"/>
              </p:ext>
            </p:extLst>
          </p:nvPr>
        </p:nvGraphicFramePr>
        <p:xfrm>
          <a:off x="10292317" y="390814"/>
          <a:ext cx="5541410" cy="5281731"/>
        </p:xfrm>
        <a:graphic>
          <a:graphicData uri="http://schemas.openxmlformats.org/drawingml/2006/table">
            <a:tbl>
              <a:tblPr/>
              <a:tblGrid>
                <a:gridCol w="2121216">
                  <a:extLst>
                    <a:ext uri="{9D8B030D-6E8A-4147-A177-3AD203B41FA5}">
                      <a16:colId xmlns:a16="http://schemas.microsoft.com/office/drawing/2014/main" val="3628215692"/>
                    </a:ext>
                  </a:extLst>
                </a:gridCol>
                <a:gridCol w="384390">
                  <a:extLst>
                    <a:ext uri="{9D8B030D-6E8A-4147-A177-3AD203B41FA5}">
                      <a16:colId xmlns:a16="http://schemas.microsoft.com/office/drawing/2014/main" val="4294023105"/>
                    </a:ext>
                  </a:extLst>
                </a:gridCol>
                <a:gridCol w="437410">
                  <a:extLst>
                    <a:ext uri="{9D8B030D-6E8A-4147-A177-3AD203B41FA5}">
                      <a16:colId xmlns:a16="http://schemas.microsoft.com/office/drawing/2014/main" val="2812986698"/>
                    </a:ext>
                  </a:extLst>
                </a:gridCol>
                <a:gridCol w="496279">
                  <a:extLst>
                    <a:ext uri="{9D8B030D-6E8A-4147-A177-3AD203B41FA5}">
                      <a16:colId xmlns:a16="http://schemas.microsoft.com/office/drawing/2014/main" val="861021531"/>
                    </a:ext>
                  </a:extLst>
                </a:gridCol>
                <a:gridCol w="2102115">
                  <a:extLst>
                    <a:ext uri="{9D8B030D-6E8A-4147-A177-3AD203B41FA5}">
                      <a16:colId xmlns:a16="http://schemas.microsoft.com/office/drawing/2014/main" val="4022004288"/>
                    </a:ext>
                  </a:extLst>
                </a:gridCol>
              </a:tblGrid>
              <a:tr h="25297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MX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Área de Oportunidad del Método CREMAA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74403"/>
                  </a:ext>
                </a:extLst>
              </a:tr>
              <a:tr h="1545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Aspecto a Evaluar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Observaciones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112869"/>
                  </a:ext>
                </a:extLst>
              </a:tr>
              <a:tr h="6183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01 - ¿El objetivo o resumen narrativo mantiene relación con los elementos que integran el indicador?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87554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02 - ¿Los elementos que integran el indicador son consistentes entre sí?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77638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03 - ¿Es claro?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50613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04 - ¿Es relevante?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419896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05 - ¿Es económico?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672622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06 - ¿Es monitoreable?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953470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07 - ¿Es adecuado?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645825"/>
                  </a:ext>
                </a:extLst>
              </a:tr>
              <a:tr h="54228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08 - ¿Tiene aporte marginal?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00128"/>
                  </a:ext>
                </a:extLst>
              </a:tr>
              <a:tr h="373188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CALIFICACIÓN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78296"/>
                  </a:ext>
                </a:extLst>
              </a:tr>
            </a:tbl>
          </a:graphicData>
        </a:graphic>
      </p:graphicFrame>
      <p:pic>
        <p:nvPicPr>
          <p:cNvPr id="23" name="Picture 4">
            <a:extLst>
              <a:ext uri="{FF2B5EF4-FFF2-40B4-BE49-F238E27FC236}">
                <a16:creationId xmlns:a16="http://schemas.microsoft.com/office/drawing/2014/main" id="{4B02D6D0-E3DE-469E-B119-586DB429EF9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3739479"/>
            <a:ext cx="50800" cy="50800"/>
          </a:xfrm>
          <a:prstGeom prst="rect">
            <a:avLst/>
          </a:prstGeom>
        </p:spPr>
      </p:pic>
      <p:pic>
        <p:nvPicPr>
          <p:cNvPr id="24" name="Picture 5">
            <a:extLst>
              <a:ext uri="{FF2B5EF4-FFF2-40B4-BE49-F238E27FC236}">
                <a16:creationId xmlns:a16="http://schemas.microsoft.com/office/drawing/2014/main" id="{22E4FE2A-533B-4835-B7F4-7E64E2CF3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3739479"/>
            <a:ext cx="50800" cy="50800"/>
          </a:xfrm>
          <a:prstGeom prst="rect">
            <a:avLst/>
          </a:prstGeom>
        </p:spPr>
      </p:pic>
      <p:pic>
        <p:nvPicPr>
          <p:cNvPr id="25" name="Picture 7">
            <a:extLst>
              <a:ext uri="{FF2B5EF4-FFF2-40B4-BE49-F238E27FC236}">
                <a16:creationId xmlns:a16="http://schemas.microsoft.com/office/drawing/2014/main" id="{F655E032-4037-46E4-8B73-E967BE5F55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174454"/>
            <a:ext cx="50800" cy="52387"/>
          </a:xfrm>
          <a:prstGeom prst="rect">
            <a:avLst/>
          </a:prstGeom>
        </p:spPr>
      </p:pic>
      <p:pic>
        <p:nvPicPr>
          <p:cNvPr id="26" name="Picture 8">
            <a:extLst>
              <a:ext uri="{FF2B5EF4-FFF2-40B4-BE49-F238E27FC236}">
                <a16:creationId xmlns:a16="http://schemas.microsoft.com/office/drawing/2014/main" id="{857EF85E-1FAD-4BA5-B169-77285193082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174454"/>
            <a:ext cx="50800" cy="52387"/>
          </a:xfrm>
          <a:prstGeom prst="rect">
            <a:avLst/>
          </a:prstGeom>
        </p:spPr>
      </p:pic>
      <p:pic>
        <p:nvPicPr>
          <p:cNvPr id="27" name="Picture 10">
            <a:extLst>
              <a:ext uri="{FF2B5EF4-FFF2-40B4-BE49-F238E27FC236}">
                <a16:creationId xmlns:a16="http://schemas.microsoft.com/office/drawing/2014/main" id="{E6E2821F-D746-4454-8FB9-54774C8980F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509416"/>
            <a:ext cx="50800" cy="50800"/>
          </a:xfrm>
          <a:prstGeom prst="rect">
            <a:avLst/>
          </a:prstGeom>
        </p:spPr>
      </p:pic>
      <p:pic>
        <p:nvPicPr>
          <p:cNvPr id="28" name="Picture 11">
            <a:extLst>
              <a:ext uri="{FF2B5EF4-FFF2-40B4-BE49-F238E27FC236}">
                <a16:creationId xmlns:a16="http://schemas.microsoft.com/office/drawing/2014/main" id="{6FE256D1-CBEF-43F0-BE39-A5D51F7323C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509416"/>
            <a:ext cx="50800" cy="50800"/>
          </a:xfrm>
          <a:prstGeom prst="rect">
            <a:avLst/>
          </a:prstGeom>
        </p:spPr>
      </p:pic>
      <p:pic>
        <p:nvPicPr>
          <p:cNvPr id="29" name="Picture 13">
            <a:extLst>
              <a:ext uri="{FF2B5EF4-FFF2-40B4-BE49-F238E27FC236}">
                <a16:creationId xmlns:a16="http://schemas.microsoft.com/office/drawing/2014/main" id="{796F9259-AC69-4909-B405-D035F117EF6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841204"/>
            <a:ext cx="50800" cy="52387"/>
          </a:xfrm>
          <a:prstGeom prst="rect">
            <a:avLst/>
          </a:prstGeom>
        </p:spPr>
      </p:pic>
      <p:pic>
        <p:nvPicPr>
          <p:cNvPr id="30" name="Picture 14">
            <a:extLst>
              <a:ext uri="{FF2B5EF4-FFF2-40B4-BE49-F238E27FC236}">
                <a16:creationId xmlns:a16="http://schemas.microsoft.com/office/drawing/2014/main" id="{89D12B22-5F26-4820-A317-640592D9865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841204"/>
            <a:ext cx="50800" cy="52387"/>
          </a:xfrm>
          <a:prstGeom prst="rect">
            <a:avLst/>
          </a:prstGeom>
        </p:spPr>
      </p:pic>
      <p:pic>
        <p:nvPicPr>
          <p:cNvPr id="31" name="Picture 15">
            <a:extLst>
              <a:ext uri="{FF2B5EF4-FFF2-40B4-BE49-F238E27FC236}">
                <a16:creationId xmlns:a16="http://schemas.microsoft.com/office/drawing/2014/main" id="{BE8A7AE7-5AEF-49BC-B03B-4F7A5D3803A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42801" y="15176166"/>
            <a:ext cx="50800" cy="50800"/>
          </a:xfrm>
          <a:prstGeom prst="rect">
            <a:avLst/>
          </a:prstGeom>
        </p:spPr>
      </p:pic>
      <p:pic>
        <p:nvPicPr>
          <p:cNvPr id="32" name="Picture 16">
            <a:extLst>
              <a:ext uri="{FF2B5EF4-FFF2-40B4-BE49-F238E27FC236}">
                <a16:creationId xmlns:a16="http://schemas.microsoft.com/office/drawing/2014/main" id="{F631AE5D-3234-4EF3-8109-8496B228E39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176166"/>
            <a:ext cx="50800" cy="50800"/>
          </a:xfrm>
          <a:prstGeom prst="rect">
            <a:avLst/>
          </a:prstGeom>
        </p:spPr>
      </p:pic>
      <p:pic>
        <p:nvPicPr>
          <p:cNvPr id="33" name="Picture 19">
            <a:extLst>
              <a:ext uri="{FF2B5EF4-FFF2-40B4-BE49-F238E27FC236}">
                <a16:creationId xmlns:a16="http://schemas.microsoft.com/office/drawing/2014/main" id="{015927F2-6FF8-43B9-8B24-E2846D7957B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507954"/>
            <a:ext cx="50800" cy="52387"/>
          </a:xfrm>
          <a:prstGeom prst="rect">
            <a:avLst/>
          </a:prstGeom>
        </p:spPr>
      </p:pic>
      <p:pic>
        <p:nvPicPr>
          <p:cNvPr id="34" name="Picture 20">
            <a:extLst>
              <a:ext uri="{FF2B5EF4-FFF2-40B4-BE49-F238E27FC236}">
                <a16:creationId xmlns:a16="http://schemas.microsoft.com/office/drawing/2014/main" id="{E4B826B2-9D3E-4A20-8AEE-28A3C6B3553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5507954"/>
            <a:ext cx="50800" cy="52387"/>
          </a:xfrm>
          <a:prstGeom prst="rect">
            <a:avLst/>
          </a:prstGeom>
        </p:spPr>
      </p:pic>
      <p:pic>
        <p:nvPicPr>
          <p:cNvPr id="35" name="Picture 22">
            <a:extLst>
              <a:ext uri="{FF2B5EF4-FFF2-40B4-BE49-F238E27FC236}">
                <a16:creationId xmlns:a16="http://schemas.microsoft.com/office/drawing/2014/main" id="{3C74029B-5D9E-4152-913E-3D1225E47A5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842916"/>
            <a:ext cx="50800" cy="50800"/>
          </a:xfrm>
          <a:prstGeom prst="rect">
            <a:avLst/>
          </a:prstGeom>
        </p:spPr>
      </p:pic>
      <p:pic>
        <p:nvPicPr>
          <p:cNvPr id="36" name="Picture 23">
            <a:extLst>
              <a:ext uri="{FF2B5EF4-FFF2-40B4-BE49-F238E27FC236}">
                <a16:creationId xmlns:a16="http://schemas.microsoft.com/office/drawing/2014/main" id="{4FE7735E-3C2E-47C4-9302-4F1BBD1F0CE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5842916"/>
            <a:ext cx="50800" cy="50800"/>
          </a:xfrm>
          <a:prstGeom prst="rect">
            <a:avLst/>
          </a:prstGeom>
        </p:spPr>
      </p:pic>
      <p:pic>
        <p:nvPicPr>
          <p:cNvPr id="37" name="Picture 24">
            <a:extLst>
              <a:ext uri="{FF2B5EF4-FFF2-40B4-BE49-F238E27FC236}">
                <a16:creationId xmlns:a16="http://schemas.microsoft.com/office/drawing/2014/main" id="{2AD00F45-02FB-4C16-BF5D-A7936E5546A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42801" y="16174704"/>
            <a:ext cx="52387" cy="52387"/>
          </a:xfrm>
          <a:prstGeom prst="rect">
            <a:avLst/>
          </a:prstGeom>
        </p:spPr>
      </p:pic>
      <p:pic>
        <p:nvPicPr>
          <p:cNvPr id="38" name="Picture 26">
            <a:extLst>
              <a:ext uri="{FF2B5EF4-FFF2-40B4-BE49-F238E27FC236}">
                <a16:creationId xmlns:a16="http://schemas.microsoft.com/office/drawing/2014/main" id="{30F1EF55-8088-44CD-BD6F-769F20BA95F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6174704"/>
            <a:ext cx="50800" cy="52387"/>
          </a:xfrm>
          <a:prstGeom prst="rect">
            <a:avLst/>
          </a:prstGeom>
        </p:spPr>
      </p:pic>
      <p:graphicFrame>
        <p:nvGraphicFramePr>
          <p:cNvPr id="39" name="Marcador de contenido 3">
            <a:extLst>
              <a:ext uri="{FF2B5EF4-FFF2-40B4-BE49-F238E27FC236}">
                <a16:creationId xmlns:a16="http://schemas.microsoft.com/office/drawing/2014/main" id="{DDE7ACF2-0384-B8DA-8632-CCD6A74514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406231"/>
              </p:ext>
            </p:extLst>
          </p:nvPr>
        </p:nvGraphicFramePr>
        <p:xfrm>
          <a:off x="186719" y="5754262"/>
          <a:ext cx="14659754" cy="3135991"/>
        </p:xfrm>
        <a:graphic>
          <a:graphicData uri="http://schemas.openxmlformats.org/drawingml/2006/table">
            <a:tbl>
              <a:tblPr/>
              <a:tblGrid>
                <a:gridCol w="923934">
                  <a:extLst>
                    <a:ext uri="{9D8B030D-6E8A-4147-A177-3AD203B41FA5}">
                      <a16:colId xmlns:a16="http://schemas.microsoft.com/office/drawing/2014/main" val="681629277"/>
                    </a:ext>
                  </a:extLst>
                </a:gridCol>
                <a:gridCol w="1724678">
                  <a:extLst>
                    <a:ext uri="{9D8B030D-6E8A-4147-A177-3AD203B41FA5}">
                      <a16:colId xmlns:a16="http://schemas.microsoft.com/office/drawing/2014/main" val="2339027551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2218862551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2678495382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3806152998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2423125632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398911287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1735083915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15170530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1103815626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3967752986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2246016400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1095437150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2493011088"/>
                    </a:ext>
                  </a:extLst>
                </a:gridCol>
                <a:gridCol w="923934">
                  <a:extLst>
                    <a:ext uri="{9D8B030D-6E8A-4147-A177-3AD203B41FA5}">
                      <a16:colId xmlns:a16="http://schemas.microsoft.com/office/drawing/2014/main" val="3857259225"/>
                    </a:ext>
                  </a:extLst>
                </a:gridCol>
              </a:tblGrid>
              <a:tr h="247333">
                <a:tc gridSpan="15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600D04"/>
                          </a:highlight>
                          <a:latin typeface="Arial Narrow" panose="020B0606020202030204" pitchFamily="34" charset="0"/>
                        </a:rPr>
                        <a:t>METAS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0D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336366"/>
                  </a:ext>
                </a:extLst>
              </a:tr>
              <a:tr h="24733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Linea Base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Año 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Meta Programada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Comportamiento del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Tipo 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Semaforización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684523"/>
                  </a:ext>
                </a:extLst>
              </a:tr>
              <a:tr h="481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Año: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en el Año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Indicador hacia la 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Método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0C380"/>
                          </a:highlight>
                          <a:latin typeface="Arial Narrow" panose="020B0606020202030204" pitchFamily="34" charset="0"/>
                        </a:rPr>
                        <a:t>Verde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DF80"/>
                          </a:highlight>
                          <a:latin typeface="Arial Narrow" panose="020B0606020202030204" pitchFamily="34" charset="0"/>
                        </a:rPr>
                        <a:t>Amarillo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9E93"/>
                        </a:highlight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E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9987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9E93"/>
                          </a:highlight>
                          <a:latin typeface="Arial Narrow" panose="020B0606020202030204" pitchFamily="34" charset="0"/>
                        </a:rPr>
                        <a:t>Rojo</a:t>
                      </a:r>
                    </a:p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9E93"/>
                        </a:highlight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E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44493"/>
                  </a:ext>
                </a:extLst>
              </a:tr>
              <a:tr h="481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Valor: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7178"/>
                  </a:ext>
                </a:extLst>
              </a:tr>
              <a:tr h="24733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Variable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Calendario Programado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596407"/>
                  </a:ext>
                </a:extLst>
              </a:tr>
              <a:tr h="422375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Enero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Febrero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Marzo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Abril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Mayo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Junio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Julio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Agosto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Septiembre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Octubre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Noviembre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Diciembre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0C0"/>
                          </a:highlight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64135"/>
                  </a:ext>
                </a:extLst>
              </a:tr>
              <a:tr h="52281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Puntaje obtenido en el Diagnóstico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001492"/>
                  </a:ext>
                </a:extLst>
              </a:tr>
              <a:tr h="48613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Puntaje máximo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 Narrow" panose="020B0606020202030204" pitchFamily="34" charset="0"/>
                        </a:rPr>
                        <a:t>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076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5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>
            <a:extLst>
              <a:ext uri="{FF2B5EF4-FFF2-40B4-BE49-F238E27FC236}">
                <a16:creationId xmlns:a16="http://schemas.microsoft.com/office/drawing/2014/main" id="{4B02D6D0-E3DE-469E-B119-586DB429EF9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3739479"/>
            <a:ext cx="50800" cy="50800"/>
          </a:xfrm>
          <a:prstGeom prst="rect">
            <a:avLst/>
          </a:prstGeom>
        </p:spPr>
      </p:pic>
      <p:pic>
        <p:nvPicPr>
          <p:cNvPr id="24" name="Picture 5">
            <a:extLst>
              <a:ext uri="{FF2B5EF4-FFF2-40B4-BE49-F238E27FC236}">
                <a16:creationId xmlns:a16="http://schemas.microsoft.com/office/drawing/2014/main" id="{22E4FE2A-533B-4835-B7F4-7E64E2CF369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3739479"/>
            <a:ext cx="50800" cy="50800"/>
          </a:xfrm>
          <a:prstGeom prst="rect">
            <a:avLst/>
          </a:prstGeom>
        </p:spPr>
      </p:pic>
      <p:pic>
        <p:nvPicPr>
          <p:cNvPr id="25" name="Picture 7">
            <a:extLst>
              <a:ext uri="{FF2B5EF4-FFF2-40B4-BE49-F238E27FC236}">
                <a16:creationId xmlns:a16="http://schemas.microsoft.com/office/drawing/2014/main" id="{F655E032-4037-46E4-8B73-E967BE5F55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174454"/>
            <a:ext cx="50800" cy="52387"/>
          </a:xfrm>
          <a:prstGeom prst="rect">
            <a:avLst/>
          </a:prstGeom>
        </p:spPr>
      </p:pic>
      <p:pic>
        <p:nvPicPr>
          <p:cNvPr id="26" name="Picture 8">
            <a:extLst>
              <a:ext uri="{FF2B5EF4-FFF2-40B4-BE49-F238E27FC236}">
                <a16:creationId xmlns:a16="http://schemas.microsoft.com/office/drawing/2014/main" id="{857EF85E-1FAD-4BA5-B169-77285193082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174454"/>
            <a:ext cx="50800" cy="52387"/>
          </a:xfrm>
          <a:prstGeom prst="rect">
            <a:avLst/>
          </a:prstGeom>
        </p:spPr>
      </p:pic>
      <p:pic>
        <p:nvPicPr>
          <p:cNvPr id="27" name="Picture 10">
            <a:extLst>
              <a:ext uri="{FF2B5EF4-FFF2-40B4-BE49-F238E27FC236}">
                <a16:creationId xmlns:a16="http://schemas.microsoft.com/office/drawing/2014/main" id="{E6E2821F-D746-4454-8FB9-54774C8980F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509416"/>
            <a:ext cx="50800" cy="50800"/>
          </a:xfrm>
          <a:prstGeom prst="rect">
            <a:avLst/>
          </a:prstGeom>
        </p:spPr>
      </p:pic>
      <p:pic>
        <p:nvPicPr>
          <p:cNvPr id="28" name="Picture 11">
            <a:extLst>
              <a:ext uri="{FF2B5EF4-FFF2-40B4-BE49-F238E27FC236}">
                <a16:creationId xmlns:a16="http://schemas.microsoft.com/office/drawing/2014/main" id="{6FE256D1-CBEF-43F0-BE39-A5D51F7323C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509416"/>
            <a:ext cx="50800" cy="50800"/>
          </a:xfrm>
          <a:prstGeom prst="rect">
            <a:avLst/>
          </a:prstGeom>
        </p:spPr>
      </p:pic>
      <p:pic>
        <p:nvPicPr>
          <p:cNvPr id="29" name="Picture 13">
            <a:extLst>
              <a:ext uri="{FF2B5EF4-FFF2-40B4-BE49-F238E27FC236}">
                <a16:creationId xmlns:a16="http://schemas.microsoft.com/office/drawing/2014/main" id="{796F9259-AC69-4909-B405-D035F117EF6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4841204"/>
            <a:ext cx="50800" cy="52387"/>
          </a:xfrm>
          <a:prstGeom prst="rect">
            <a:avLst/>
          </a:prstGeom>
        </p:spPr>
      </p:pic>
      <p:pic>
        <p:nvPicPr>
          <p:cNvPr id="30" name="Picture 14">
            <a:extLst>
              <a:ext uri="{FF2B5EF4-FFF2-40B4-BE49-F238E27FC236}">
                <a16:creationId xmlns:a16="http://schemas.microsoft.com/office/drawing/2014/main" id="{89D12B22-5F26-4820-A317-640592D9865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4841204"/>
            <a:ext cx="50800" cy="52387"/>
          </a:xfrm>
          <a:prstGeom prst="rect">
            <a:avLst/>
          </a:prstGeom>
        </p:spPr>
      </p:pic>
      <p:pic>
        <p:nvPicPr>
          <p:cNvPr id="31" name="Picture 15">
            <a:extLst>
              <a:ext uri="{FF2B5EF4-FFF2-40B4-BE49-F238E27FC236}">
                <a16:creationId xmlns:a16="http://schemas.microsoft.com/office/drawing/2014/main" id="{BE8A7AE7-5AEF-49BC-B03B-4F7A5D3803A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42801" y="15176166"/>
            <a:ext cx="50800" cy="50800"/>
          </a:xfrm>
          <a:prstGeom prst="rect">
            <a:avLst/>
          </a:prstGeom>
        </p:spPr>
      </p:pic>
      <p:pic>
        <p:nvPicPr>
          <p:cNvPr id="32" name="Picture 16">
            <a:extLst>
              <a:ext uri="{FF2B5EF4-FFF2-40B4-BE49-F238E27FC236}">
                <a16:creationId xmlns:a16="http://schemas.microsoft.com/office/drawing/2014/main" id="{F631AE5D-3234-4EF3-8109-8496B228E39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176166"/>
            <a:ext cx="50800" cy="50800"/>
          </a:xfrm>
          <a:prstGeom prst="rect">
            <a:avLst/>
          </a:prstGeom>
        </p:spPr>
      </p:pic>
      <p:pic>
        <p:nvPicPr>
          <p:cNvPr id="33" name="Picture 19">
            <a:extLst>
              <a:ext uri="{FF2B5EF4-FFF2-40B4-BE49-F238E27FC236}">
                <a16:creationId xmlns:a16="http://schemas.microsoft.com/office/drawing/2014/main" id="{015927F2-6FF8-43B9-8B24-E2846D7957B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507954"/>
            <a:ext cx="50800" cy="52387"/>
          </a:xfrm>
          <a:prstGeom prst="rect">
            <a:avLst/>
          </a:prstGeom>
        </p:spPr>
      </p:pic>
      <p:pic>
        <p:nvPicPr>
          <p:cNvPr id="34" name="Picture 20">
            <a:extLst>
              <a:ext uri="{FF2B5EF4-FFF2-40B4-BE49-F238E27FC236}">
                <a16:creationId xmlns:a16="http://schemas.microsoft.com/office/drawing/2014/main" id="{E4B826B2-9D3E-4A20-8AEE-28A3C6B3553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5507954"/>
            <a:ext cx="50800" cy="52387"/>
          </a:xfrm>
          <a:prstGeom prst="rect">
            <a:avLst/>
          </a:prstGeom>
        </p:spPr>
      </p:pic>
      <p:pic>
        <p:nvPicPr>
          <p:cNvPr id="35" name="Picture 22">
            <a:extLst>
              <a:ext uri="{FF2B5EF4-FFF2-40B4-BE49-F238E27FC236}">
                <a16:creationId xmlns:a16="http://schemas.microsoft.com/office/drawing/2014/main" id="{3C74029B-5D9E-4152-913E-3D1225E47A5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04801" y="15842916"/>
            <a:ext cx="50800" cy="50800"/>
          </a:xfrm>
          <a:prstGeom prst="rect">
            <a:avLst/>
          </a:prstGeom>
        </p:spPr>
      </p:pic>
      <p:pic>
        <p:nvPicPr>
          <p:cNvPr id="36" name="Picture 23">
            <a:extLst>
              <a:ext uri="{FF2B5EF4-FFF2-40B4-BE49-F238E27FC236}">
                <a16:creationId xmlns:a16="http://schemas.microsoft.com/office/drawing/2014/main" id="{4FE7735E-3C2E-47C4-9302-4F1BBD1F0CE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5842916"/>
            <a:ext cx="50800" cy="50800"/>
          </a:xfrm>
          <a:prstGeom prst="rect">
            <a:avLst/>
          </a:prstGeom>
        </p:spPr>
      </p:pic>
      <p:pic>
        <p:nvPicPr>
          <p:cNvPr id="37" name="Picture 24">
            <a:extLst>
              <a:ext uri="{FF2B5EF4-FFF2-40B4-BE49-F238E27FC236}">
                <a16:creationId xmlns:a16="http://schemas.microsoft.com/office/drawing/2014/main" id="{2AD00F45-02FB-4C16-BF5D-A7936E5546A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42801" y="16174704"/>
            <a:ext cx="52387" cy="52387"/>
          </a:xfrm>
          <a:prstGeom prst="rect">
            <a:avLst/>
          </a:prstGeom>
        </p:spPr>
      </p:pic>
      <p:pic>
        <p:nvPicPr>
          <p:cNvPr id="38" name="Picture 26">
            <a:extLst>
              <a:ext uri="{FF2B5EF4-FFF2-40B4-BE49-F238E27FC236}">
                <a16:creationId xmlns:a16="http://schemas.microsoft.com/office/drawing/2014/main" id="{30F1EF55-8088-44CD-BD6F-769F20BA95F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6801" y="16174704"/>
            <a:ext cx="50800" cy="52387"/>
          </a:xfrm>
          <a:prstGeom prst="rect">
            <a:avLst/>
          </a:prstGeom>
        </p:spPr>
      </p:pic>
      <p:sp>
        <p:nvSpPr>
          <p:cNvPr id="7" name="Título 6">
            <a:extLst>
              <a:ext uri="{FF2B5EF4-FFF2-40B4-BE49-F238E27FC236}">
                <a16:creationId xmlns:a16="http://schemas.microsoft.com/office/drawing/2014/main" id="{7949E237-F090-5002-8932-78C861FD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14" y="171119"/>
            <a:ext cx="13798987" cy="908532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es-MX" sz="3675" b="1" dirty="0"/>
              <a:t>Resumen de Movimientos Importantes </a:t>
            </a:r>
          </a:p>
        </p:txBody>
      </p:sp>
      <p:graphicFrame>
        <p:nvGraphicFramePr>
          <p:cNvPr id="8" name="Marcador de contenido 4">
            <a:extLst>
              <a:ext uri="{FF2B5EF4-FFF2-40B4-BE49-F238E27FC236}">
                <a16:creationId xmlns:a16="http://schemas.microsoft.com/office/drawing/2014/main" id="{AD05F394-0F43-D56B-B32D-E3982C7E6231}"/>
              </a:ext>
            </a:extLst>
          </p:cNvPr>
          <p:cNvGraphicFramePr>
            <a:graphicFrameLocks/>
          </p:cNvGraphicFramePr>
          <p:nvPr/>
        </p:nvGraphicFramePr>
        <p:xfrm>
          <a:off x="421821" y="992185"/>
          <a:ext cx="15182885" cy="763420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23044">
                  <a:extLst>
                    <a:ext uri="{9D8B030D-6E8A-4147-A177-3AD203B41FA5}">
                      <a16:colId xmlns:a16="http://schemas.microsoft.com/office/drawing/2014/main" val="3994470626"/>
                    </a:ext>
                  </a:extLst>
                </a:gridCol>
                <a:gridCol w="3999851">
                  <a:extLst>
                    <a:ext uri="{9D8B030D-6E8A-4147-A177-3AD203B41FA5}">
                      <a16:colId xmlns:a16="http://schemas.microsoft.com/office/drawing/2014/main" val="228494818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4005773502"/>
                    </a:ext>
                  </a:extLst>
                </a:gridCol>
                <a:gridCol w="5273590">
                  <a:extLst>
                    <a:ext uri="{9D8B030D-6E8A-4147-A177-3AD203B41FA5}">
                      <a16:colId xmlns:a16="http://schemas.microsoft.com/office/drawing/2014/main" val="2615456220"/>
                    </a:ext>
                  </a:extLst>
                </a:gridCol>
              </a:tblGrid>
              <a:tr h="812149">
                <a:tc>
                  <a:txBody>
                    <a:bodyPr/>
                    <a:lstStyle/>
                    <a:p>
                      <a:r>
                        <a:rPr lang="es-MX" sz="32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>
                          <a:solidFill>
                            <a:schemeClr val="tx1"/>
                          </a:solidFill>
                        </a:rPr>
                        <a:t>Fase Metodológica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3200" dirty="0">
                          <a:solidFill>
                            <a:schemeClr val="tx1"/>
                          </a:solidFill>
                        </a:rPr>
                        <a:t> Modificación realizada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3200" dirty="0">
                          <a:solidFill>
                            <a:schemeClr val="tx1"/>
                          </a:solidFill>
                        </a:rPr>
                        <a:t>Justificación 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81377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1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MML1-Definición del Problema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669000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2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MML2-Análisis del Problema (árbol de Problemas)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520255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3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MML3-Definición de Objetivos (árbol de objetivos)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707093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4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MML4- Selección de Alternativas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91480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5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MML5-Estructura Analítica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137991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6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MML6- Matriz de Indicadores para Resultados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853558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7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Personas Beneficiarias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942716"/>
                  </a:ext>
                </a:extLst>
              </a:tr>
              <a:tr h="852757">
                <a:tc>
                  <a:txBody>
                    <a:bodyPr/>
                    <a:lstStyle/>
                    <a:p>
                      <a:r>
                        <a:rPr lang="es-MX" sz="1800" dirty="0"/>
                        <a:t>8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Indicadores de Desempeño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005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595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435D0-5052-6934-B895-42866F21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587" y="1727445"/>
            <a:ext cx="13798986" cy="1968607"/>
          </a:xfrm>
        </p:spPr>
        <p:txBody>
          <a:bodyPr>
            <a:normAutofit/>
          </a:bodyPr>
          <a:lstStyle/>
          <a:p>
            <a:r>
              <a:rPr lang="es-MX" sz="6299" b="1" dirty="0"/>
              <a:t>PROGRAMA……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741789-7A30-C1C5-8E2F-420BD3D6C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1587" y="4605868"/>
            <a:ext cx="13798986" cy="989172"/>
          </a:xfrm>
        </p:spPr>
        <p:txBody>
          <a:bodyPr/>
          <a:lstStyle/>
          <a:p>
            <a:r>
              <a:rPr lang="es-MX" dirty="0"/>
              <a:t>MODALIDAD….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A22665-44E0-37CC-C1FD-4DBCE95AABAF}"/>
              </a:ext>
            </a:extLst>
          </p:cNvPr>
          <p:cNvSpPr txBox="1"/>
          <p:nvPr/>
        </p:nvSpPr>
        <p:spPr>
          <a:xfrm>
            <a:off x="12015788" y="742950"/>
            <a:ext cx="2891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ighlight>
                  <a:srgbClr val="FFFF00"/>
                </a:highlight>
              </a:rPr>
              <a:t>Nota: Todo lo anterior se deberá presentar por cada programa presupuestario </a:t>
            </a:r>
          </a:p>
        </p:txBody>
      </p:sp>
    </p:spTree>
    <p:extLst>
      <p:ext uri="{BB962C8B-B14F-4D97-AF65-F5344CB8AC3E}">
        <p14:creationId xmlns:p14="http://schemas.microsoft.com/office/powerpoint/2010/main" val="226449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E226F-BF19-E7CF-CFEB-90165955E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919" y="479143"/>
            <a:ext cx="13798987" cy="10127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sz="3675" b="1" dirty="0"/>
              <a:t>Principales Objetivos Institucionales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1B59B2-C71D-E569-A7AF-D80307171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18" y="1352973"/>
            <a:ext cx="13798987" cy="5710124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1.-</a:t>
            </a:r>
          </a:p>
          <a:p>
            <a:pPr marL="0" indent="0">
              <a:buNone/>
            </a:pPr>
            <a:r>
              <a:rPr lang="es-MX" dirty="0"/>
              <a:t>2.-</a:t>
            </a:r>
          </a:p>
          <a:p>
            <a:pPr marL="0" indent="0">
              <a:buNone/>
            </a:pPr>
            <a:r>
              <a:rPr lang="es-MX" dirty="0"/>
              <a:t>3.-</a:t>
            </a:r>
          </a:p>
          <a:p>
            <a:pPr marL="0" indent="0">
              <a:buNone/>
            </a:pPr>
            <a:r>
              <a:rPr lang="es-MX" dirty="0"/>
              <a:t>4.-</a:t>
            </a:r>
          </a:p>
          <a:p>
            <a:pPr marL="0" indent="0">
              <a:buNone/>
            </a:pPr>
            <a:r>
              <a:rPr lang="es-MX" dirty="0"/>
              <a:t>5.-</a:t>
            </a:r>
          </a:p>
          <a:p>
            <a:pPr marL="0" indent="0">
              <a:buNone/>
            </a:pPr>
            <a:r>
              <a:rPr lang="es-MX" dirty="0"/>
              <a:t>6.-</a:t>
            </a:r>
          </a:p>
          <a:p>
            <a:pPr marL="0" indent="0">
              <a:buNone/>
            </a:pPr>
            <a:r>
              <a:rPr lang="es-MX" dirty="0"/>
              <a:t>7.-</a:t>
            </a:r>
          </a:p>
        </p:txBody>
      </p:sp>
    </p:spTree>
    <p:extLst>
      <p:ext uri="{BB962C8B-B14F-4D97-AF65-F5344CB8AC3E}">
        <p14:creationId xmlns:p14="http://schemas.microsoft.com/office/powerpoint/2010/main" val="2075204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25EEE-7533-60F6-5857-6DB34DA91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2557717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352A8A7E-6C1D-76F2-35C7-B86B89C7F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479143"/>
            <a:ext cx="14730412" cy="606707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b="1" dirty="0"/>
              <a:t>Componentes totales de la Estructura Programática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F7E1999-2A78-4F1E-4EFB-DE13179EC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2004" y="1206004"/>
            <a:ext cx="6768252" cy="1081194"/>
          </a:xfrm>
        </p:spPr>
        <p:txBody>
          <a:bodyPr/>
          <a:lstStyle/>
          <a:p>
            <a:r>
              <a:rPr lang="es-MX" dirty="0"/>
              <a:t>Ejercicio fiscal 2024</a:t>
            </a:r>
          </a:p>
        </p:txBody>
      </p:sp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479A9788-BAD2-FE9B-66B5-790F124C3D0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0828589"/>
              </p:ext>
            </p:extLst>
          </p:nvPr>
        </p:nvGraphicFramePr>
        <p:xfrm>
          <a:off x="571501" y="2287580"/>
          <a:ext cx="7299324" cy="577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108">
                  <a:extLst>
                    <a:ext uri="{9D8B030D-6E8A-4147-A177-3AD203B41FA5}">
                      <a16:colId xmlns:a16="http://schemas.microsoft.com/office/drawing/2014/main" val="4073170946"/>
                    </a:ext>
                  </a:extLst>
                </a:gridCol>
                <a:gridCol w="2433108">
                  <a:extLst>
                    <a:ext uri="{9D8B030D-6E8A-4147-A177-3AD203B41FA5}">
                      <a16:colId xmlns:a16="http://schemas.microsoft.com/office/drawing/2014/main" val="2585517676"/>
                    </a:ext>
                  </a:extLst>
                </a:gridCol>
                <a:gridCol w="2433108">
                  <a:extLst>
                    <a:ext uri="{9D8B030D-6E8A-4147-A177-3AD203B41FA5}">
                      <a16:colId xmlns:a16="http://schemas.microsoft.com/office/drawing/2014/main" val="822676274"/>
                    </a:ext>
                  </a:extLst>
                </a:gridCol>
              </a:tblGrid>
              <a:tr h="74137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componentes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998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Personas beneficiarias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57996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94561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139755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329967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89647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94114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513474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73093"/>
                  </a:ext>
                </a:extLst>
              </a:tr>
            </a:tbl>
          </a:graphicData>
        </a:graphic>
      </p:graphicFrame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1E2D7AB9-89E9-893E-C3A7-6527887C7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99405" y="1206004"/>
            <a:ext cx="6801584" cy="1081194"/>
          </a:xfrm>
        </p:spPr>
        <p:txBody>
          <a:bodyPr/>
          <a:lstStyle/>
          <a:p>
            <a:r>
              <a:rPr lang="es-MX" dirty="0"/>
              <a:t>Ejercicio fiscal 2025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254099D9-0FB9-B500-B1B2-32A37FF49F5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79659882"/>
              </p:ext>
            </p:extLst>
          </p:nvPr>
        </p:nvGraphicFramePr>
        <p:xfrm>
          <a:off x="8099425" y="2287580"/>
          <a:ext cx="7459662" cy="577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554">
                  <a:extLst>
                    <a:ext uri="{9D8B030D-6E8A-4147-A177-3AD203B41FA5}">
                      <a16:colId xmlns:a16="http://schemas.microsoft.com/office/drawing/2014/main" val="4083306077"/>
                    </a:ext>
                  </a:extLst>
                </a:gridCol>
                <a:gridCol w="2486554">
                  <a:extLst>
                    <a:ext uri="{9D8B030D-6E8A-4147-A177-3AD203B41FA5}">
                      <a16:colId xmlns:a16="http://schemas.microsoft.com/office/drawing/2014/main" val="3626399979"/>
                    </a:ext>
                  </a:extLst>
                </a:gridCol>
                <a:gridCol w="2486554">
                  <a:extLst>
                    <a:ext uri="{9D8B030D-6E8A-4147-A177-3AD203B41FA5}">
                      <a16:colId xmlns:a16="http://schemas.microsoft.com/office/drawing/2014/main" val="3529435686"/>
                    </a:ext>
                  </a:extLst>
                </a:gridCol>
              </a:tblGrid>
              <a:tr h="712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componentes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998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Personas beneficiarias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082652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872927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517358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83084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587312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115445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48367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4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922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352A8A7E-6C1D-76F2-35C7-B86B89C7F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003" y="479144"/>
            <a:ext cx="13798987" cy="74958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Programa Sociales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F7E1999-2A78-4F1E-4EFB-DE13179EC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2004" y="1363169"/>
            <a:ext cx="6768252" cy="1081194"/>
          </a:xfrm>
        </p:spPr>
        <p:txBody>
          <a:bodyPr/>
          <a:lstStyle/>
          <a:p>
            <a:r>
              <a:rPr lang="es-MX" dirty="0"/>
              <a:t>Ejercicio fiscal 2024</a:t>
            </a:r>
          </a:p>
        </p:txBody>
      </p:sp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479A9788-BAD2-FE9B-66B5-790F124C3D0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6158979"/>
              </p:ext>
            </p:extLst>
          </p:nvPr>
        </p:nvGraphicFramePr>
        <p:xfrm>
          <a:off x="485775" y="2444745"/>
          <a:ext cx="7385049" cy="5647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83">
                  <a:extLst>
                    <a:ext uri="{9D8B030D-6E8A-4147-A177-3AD203B41FA5}">
                      <a16:colId xmlns:a16="http://schemas.microsoft.com/office/drawing/2014/main" val="4073170946"/>
                    </a:ext>
                  </a:extLst>
                </a:gridCol>
                <a:gridCol w="2618138">
                  <a:extLst>
                    <a:ext uri="{9D8B030D-6E8A-4147-A177-3AD203B41FA5}">
                      <a16:colId xmlns:a16="http://schemas.microsoft.com/office/drawing/2014/main" val="2585517676"/>
                    </a:ext>
                  </a:extLst>
                </a:gridCol>
                <a:gridCol w="2305228">
                  <a:extLst>
                    <a:ext uri="{9D8B030D-6E8A-4147-A177-3AD203B41FA5}">
                      <a16:colId xmlns:a16="http://schemas.microsoft.com/office/drawing/2014/main" val="822676274"/>
                    </a:ext>
                  </a:extLst>
                </a:gridCol>
              </a:tblGrid>
              <a:tr h="812805">
                <a:tc>
                  <a:txBody>
                    <a:bodyPr/>
                    <a:lstStyle/>
                    <a:p>
                      <a:r>
                        <a:rPr lang="es-MX" dirty="0"/>
                        <a:t>Programa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Personas beneficiarias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Meta en Apoyos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57996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94561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139755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329967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89647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94114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513474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73093"/>
                  </a:ext>
                </a:extLst>
              </a:tr>
            </a:tbl>
          </a:graphicData>
        </a:graphic>
      </p:graphicFrame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1E2D7AB9-89E9-893E-C3A7-6527887C7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99405" y="1363169"/>
            <a:ext cx="6801584" cy="1081194"/>
          </a:xfrm>
        </p:spPr>
        <p:txBody>
          <a:bodyPr/>
          <a:lstStyle/>
          <a:p>
            <a:r>
              <a:rPr lang="es-MX" dirty="0"/>
              <a:t>Ejercicio fiscal 2025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254099D9-0FB9-B500-B1B2-32A37FF49F5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62251393"/>
              </p:ext>
            </p:extLst>
          </p:nvPr>
        </p:nvGraphicFramePr>
        <p:xfrm>
          <a:off x="8099425" y="2444745"/>
          <a:ext cx="7385049" cy="5645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83">
                  <a:extLst>
                    <a:ext uri="{9D8B030D-6E8A-4147-A177-3AD203B41FA5}">
                      <a16:colId xmlns:a16="http://schemas.microsoft.com/office/drawing/2014/main" val="4083306077"/>
                    </a:ext>
                  </a:extLst>
                </a:gridCol>
                <a:gridCol w="2461683">
                  <a:extLst>
                    <a:ext uri="{9D8B030D-6E8A-4147-A177-3AD203B41FA5}">
                      <a16:colId xmlns:a16="http://schemas.microsoft.com/office/drawing/2014/main" val="3626399979"/>
                    </a:ext>
                  </a:extLst>
                </a:gridCol>
                <a:gridCol w="2461683">
                  <a:extLst>
                    <a:ext uri="{9D8B030D-6E8A-4147-A177-3AD203B41FA5}">
                      <a16:colId xmlns:a16="http://schemas.microsoft.com/office/drawing/2014/main" val="3529435686"/>
                    </a:ext>
                  </a:extLst>
                </a:gridCol>
              </a:tblGrid>
              <a:tr h="727080">
                <a:tc>
                  <a:txBody>
                    <a:bodyPr/>
                    <a:lstStyle/>
                    <a:p>
                      <a:r>
                        <a:rPr lang="es-MX" dirty="0"/>
                        <a:t>Programa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Personas beneficiarias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Meta en Apoyos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082652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872927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517358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83084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587312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115445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48367"/>
                  </a:ext>
                </a:extLst>
              </a:tr>
              <a:tr h="6906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4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338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352A8A7E-6C1D-76F2-35C7-B86B89C7F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003" y="479144"/>
            <a:ext cx="13798987" cy="52098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800" b="1" dirty="0"/>
              <a:t>Acciones Sustantivas del Ejecutor de Gasto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F7E1999-2A78-4F1E-4EFB-DE13179EC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2004" y="1234580"/>
            <a:ext cx="6768252" cy="1081194"/>
          </a:xfrm>
        </p:spPr>
        <p:txBody>
          <a:bodyPr/>
          <a:lstStyle/>
          <a:p>
            <a:r>
              <a:rPr lang="es-MX" dirty="0"/>
              <a:t>Ejercicio fiscal 2024</a:t>
            </a:r>
          </a:p>
        </p:txBody>
      </p:sp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479A9788-BAD2-FE9B-66B5-790F124C3D0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474282"/>
              </p:ext>
            </p:extLst>
          </p:nvPr>
        </p:nvGraphicFramePr>
        <p:xfrm>
          <a:off x="414337" y="2316156"/>
          <a:ext cx="7271604" cy="620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721">
                  <a:extLst>
                    <a:ext uri="{9D8B030D-6E8A-4147-A177-3AD203B41FA5}">
                      <a16:colId xmlns:a16="http://schemas.microsoft.com/office/drawing/2014/main" val="3471624823"/>
                    </a:ext>
                  </a:extLst>
                </a:gridCol>
                <a:gridCol w="6461883">
                  <a:extLst>
                    <a:ext uri="{9D8B030D-6E8A-4147-A177-3AD203B41FA5}">
                      <a16:colId xmlns:a16="http://schemas.microsoft.com/office/drawing/2014/main" val="4073170946"/>
                    </a:ext>
                  </a:extLst>
                </a:gridCol>
              </a:tblGrid>
              <a:tr h="931799">
                <a:tc>
                  <a:txBody>
                    <a:bodyPr/>
                    <a:lstStyle/>
                    <a:p>
                      <a:r>
                        <a:rPr lang="es-MX" dirty="0"/>
                        <a:t>#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Acciones Sustantivas que se están realizando por el Ejecutor de gasto en el año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57996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94561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139755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329967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89647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94114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513474"/>
                  </a:ext>
                </a:extLst>
              </a:tr>
              <a:tr h="753206"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73093"/>
                  </a:ext>
                </a:extLst>
              </a:tr>
            </a:tbl>
          </a:graphicData>
        </a:graphic>
      </p:graphicFrame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1E2D7AB9-89E9-893E-C3A7-6527887C7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99405" y="1234580"/>
            <a:ext cx="6801584" cy="1081194"/>
          </a:xfrm>
        </p:spPr>
        <p:txBody>
          <a:bodyPr/>
          <a:lstStyle/>
          <a:p>
            <a:r>
              <a:rPr lang="es-MX" dirty="0"/>
              <a:t>Ejercicio fiscal 2025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254099D9-0FB9-B500-B1B2-32A37FF49F5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928676"/>
              </p:ext>
            </p:extLst>
          </p:nvPr>
        </p:nvGraphicFramePr>
        <p:xfrm>
          <a:off x="8099425" y="2316156"/>
          <a:ext cx="7145338" cy="620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988">
                  <a:extLst>
                    <a:ext uri="{9D8B030D-6E8A-4147-A177-3AD203B41FA5}">
                      <a16:colId xmlns:a16="http://schemas.microsoft.com/office/drawing/2014/main" val="1480997666"/>
                    </a:ext>
                  </a:extLst>
                </a:gridCol>
                <a:gridCol w="6229350">
                  <a:extLst>
                    <a:ext uri="{9D8B030D-6E8A-4147-A177-3AD203B41FA5}">
                      <a16:colId xmlns:a16="http://schemas.microsoft.com/office/drawing/2014/main" val="4083306077"/>
                    </a:ext>
                  </a:extLst>
                </a:gridCol>
              </a:tblGrid>
              <a:tr h="837592">
                <a:tc>
                  <a:txBody>
                    <a:bodyPr/>
                    <a:lstStyle/>
                    <a:p>
                      <a:r>
                        <a:rPr lang="es-MX" dirty="0"/>
                        <a:t>#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Acciones Sustantivas  a realizar del Ejecutor de gasto (marcar las nuevas)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082652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872927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517358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83084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587312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115445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48367"/>
                  </a:ext>
                </a:extLst>
              </a:tr>
              <a:tr h="766664"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4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44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A707B-4102-AE1E-6A5A-5D578765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205" y="318724"/>
            <a:ext cx="13798987" cy="8844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sz="3675" b="1" dirty="0"/>
              <a:t>Unidades Responsables registradas en SIPPRES</a:t>
            </a:r>
          </a:p>
        </p:txBody>
      </p:sp>
      <p:graphicFrame>
        <p:nvGraphicFramePr>
          <p:cNvPr id="4" name="Marcador de contenido 4">
            <a:extLst>
              <a:ext uri="{FF2B5EF4-FFF2-40B4-BE49-F238E27FC236}">
                <a16:creationId xmlns:a16="http://schemas.microsoft.com/office/drawing/2014/main" id="{D0619AD1-7E7B-6275-9FF5-F86F9845A4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440412"/>
              </p:ext>
            </p:extLst>
          </p:nvPr>
        </p:nvGraphicFramePr>
        <p:xfrm>
          <a:off x="320842" y="1074824"/>
          <a:ext cx="14935019" cy="786863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5432">
                  <a:extLst>
                    <a:ext uri="{9D8B030D-6E8A-4147-A177-3AD203B41FA5}">
                      <a16:colId xmlns:a16="http://schemas.microsoft.com/office/drawing/2014/main" val="3994470626"/>
                    </a:ext>
                  </a:extLst>
                </a:gridCol>
                <a:gridCol w="5964996">
                  <a:extLst>
                    <a:ext uri="{9D8B030D-6E8A-4147-A177-3AD203B41FA5}">
                      <a16:colId xmlns:a16="http://schemas.microsoft.com/office/drawing/2014/main" val="2284948180"/>
                    </a:ext>
                  </a:extLst>
                </a:gridCol>
                <a:gridCol w="3993067">
                  <a:extLst>
                    <a:ext uri="{9D8B030D-6E8A-4147-A177-3AD203B41FA5}">
                      <a16:colId xmlns:a16="http://schemas.microsoft.com/office/drawing/2014/main" val="4005773502"/>
                    </a:ext>
                  </a:extLst>
                </a:gridCol>
                <a:gridCol w="4431524">
                  <a:extLst>
                    <a:ext uri="{9D8B030D-6E8A-4147-A177-3AD203B41FA5}">
                      <a16:colId xmlns:a16="http://schemas.microsoft.com/office/drawing/2014/main" val="2615456220"/>
                    </a:ext>
                  </a:extLst>
                </a:gridCol>
              </a:tblGrid>
              <a:tr h="300271"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</a:rPr>
                        <a:t>Unidad Responsable </a:t>
                      </a:r>
                    </a:p>
                    <a:p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chemeClr val="tx1"/>
                          </a:solidFill>
                        </a:rPr>
                        <a:t>Clasificación </a:t>
                      </a:r>
                    </a:p>
                    <a:p>
                      <a:r>
                        <a:rPr lang="es-MX" sz="1800" dirty="0">
                          <a:solidFill>
                            <a:schemeClr val="tx1"/>
                          </a:solidFill>
                        </a:rPr>
                        <a:t>Sustantiva/Apoyo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chemeClr val="tx1"/>
                          </a:solidFill>
                        </a:rPr>
                        <a:t>Principales Facultades y Atribuciones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8137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1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66900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2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52025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3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7070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4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16722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5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16455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6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80856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7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5226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8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96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9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17" y="336990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Información de la Estructura Programática</a:t>
            </a:r>
          </a:p>
        </p:txBody>
      </p:sp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id="{2EFBF20C-20A7-595E-3DF7-62C98284DC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607760"/>
              </p:ext>
            </p:extLst>
          </p:nvPr>
        </p:nvGraphicFramePr>
        <p:xfrm>
          <a:off x="660517" y="1656866"/>
          <a:ext cx="14255862" cy="506943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72430">
                  <a:extLst>
                    <a:ext uri="{9D8B030D-6E8A-4147-A177-3AD203B41FA5}">
                      <a16:colId xmlns:a16="http://schemas.microsoft.com/office/drawing/2014/main" val="3994470626"/>
                    </a:ext>
                  </a:extLst>
                </a:gridCol>
                <a:gridCol w="3227541">
                  <a:extLst>
                    <a:ext uri="{9D8B030D-6E8A-4147-A177-3AD203B41FA5}">
                      <a16:colId xmlns:a16="http://schemas.microsoft.com/office/drawing/2014/main" val="2284948180"/>
                    </a:ext>
                  </a:extLst>
                </a:gridCol>
                <a:gridCol w="2391985">
                  <a:extLst>
                    <a:ext uri="{9D8B030D-6E8A-4147-A177-3AD203B41FA5}">
                      <a16:colId xmlns:a16="http://schemas.microsoft.com/office/drawing/2014/main" val="4005773502"/>
                    </a:ext>
                  </a:extLst>
                </a:gridCol>
                <a:gridCol w="2654636">
                  <a:extLst>
                    <a:ext uri="{9D8B030D-6E8A-4147-A177-3AD203B41FA5}">
                      <a16:colId xmlns:a16="http://schemas.microsoft.com/office/drawing/2014/main" val="2615456220"/>
                    </a:ext>
                  </a:extLst>
                </a:gridCol>
                <a:gridCol w="2124894">
                  <a:extLst>
                    <a:ext uri="{9D8B030D-6E8A-4147-A177-3AD203B41FA5}">
                      <a16:colId xmlns:a16="http://schemas.microsoft.com/office/drawing/2014/main" val="3204771578"/>
                    </a:ext>
                  </a:extLst>
                </a:gridCol>
                <a:gridCol w="3184376">
                  <a:extLst>
                    <a:ext uri="{9D8B030D-6E8A-4147-A177-3AD203B41FA5}">
                      <a16:colId xmlns:a16="http://schemas.microsoft.com/office/drawing/2014/main" val="2735832537"/>
                    </a:ext>
                  </a:extLst>
                </a:gridCol>
              </a:tblGrid>
              <a:tr h="1054612"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Programas Presupuestarios </a:t>
                      </a:r>
                    </a:p>
                    <a:p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modalidad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Instrumento Jurídico (en caso de contar)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Objetivo del PED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Programa Derivado/Tema-objetivo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81377"/>
                  </a:ext>
                </a:extLst>
              </a:tr>
              <a:tr h="1338275">
                <a:tc>
                  <a:txBody>
                    <a:bodyPr/>
                    <a:lstStyle/>
                    <a:p>
                      <a:r>
                        <a:rPr lang="es-MX" sz="1800" dirty="0"/>
                        <a:t>1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669000"/>
                  </a:ext>
                </a:extLst>
              </a:tr>
              <a:tr h="1338275">
                <a:tc>
                  <a:txBody>
                    <a:bodyPr/>
                    <a:lstStyle/>
                    <a:p>
                      <a:r>
                        <a:rPr lang="es-MX" sz="1800" dirty="0"/>
                        <a:t>2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520255"/>
                  </a:ext>
                </a:extLst>
              </a:tr>
              <a:tr h="1338275">
                <a:tc>
                  <a:txBody>
                    <a:bodyPr/>
                    <a:lstStyle/>
                    <a:p>
                      <a:r>
                        <a:rPr lang="es-MX" sz="1800" dirty="0"/>
                        <a:t>3</a:t>
                      </a:r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19991" marR="119991" marT="59996" marB="59996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707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5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435D0-5052-6934-B895-42866F21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587" y="1727445"/>
            <a:ext cx="13798986" cy="1968607"/>
          </a:xfrm>
        </p:spPr>
        <p:txBody>
          <a:bodyPr>
            <a:normAutofit/>
          </a:bodyPr>
          <a:lstStyle/>
          <a:p>
            <a:r>
              <a:rPr lang="es-MX" sz="6299" b="1" dirty="0"/>
              <a:t>PROGRAMA……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741789-7A30-C1C5-8E2F-420BD3D6C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1587" y="4605868"/>
            <a:ext cx="13798986" cy="989172"/>
          </a:xfrm>
        </p:spPr>
        <p:txBody>
          <a:bodyPr/>
          <a:lstStyle/>
          <a:p>
            <a:r>
              <a:rPr lang="es-MX" dirty="0"/>
              <a:t>MODALIDAD….</a:t>
            </a:r>
          </a:p>
        </p:txBody>
      </p:sp>
    </p:spTree>
    <p:extLst>
      <p:ext uri="{BB962C8B-B14F-4D97-AF65-F5344CB8AC3E}">
        <p14:creationId xmlns:p14="http://schemas.microsoft.com/office/powerpoint/2010/main" val="341406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37" y="0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MML 01- Definición del Problema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1C3AE2B-E14B-0E6B-69E0-59A4A14BE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233636"/>
              </p:ext>
            </p:extLst>
          </p:nvPr>
        </p:nvGraphicFramePr>
        <p:xfrm>
          <a:off x="255180" y="723014"/>
          <a:ext cx="15438475" cy="8170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436">
                  <a:extLst>
                    <a:ext uri="{9D8B030D-6E8A-4147-A177-3AD203B41FA5}">
                      <a16:colId xmlns:a16="http://schemas.microsoft.com/office/drawing/2014/main" val="2002888343"/>
                    </a:ext>
                  </a:extLst>
                </a:gridCol>
                <a:gridCol w="2491366">
                  <a:extLst>
                    <a:ext uri="{9D8B030D-6E8A-4147-A177-3AD203B41FA5}">
                      <a16:colId xmlns:a16="http://schemas.microsoft.com/office/drawing/2014/main" val="1324436367"/>
                    </a:ext>
                  </a:extLst>
                </a:gridCol>
                <a:gridCol w="6445983">
                  <a:extLst>
                    <a:ext uri="{9D8B030D-6E8A-4147-A177-3AD203B41FA5}">
                      <a16:colId xmlns:a16="http://schemas.microsoft.com/office/drawing/2014/main" val="2273095650"/>
                    </a:ext>
                  </a:extLst>
                </a:gridCol>
                <a:gridCol w="6156690">
                  <a:extLst>
                    <a:ext uri="{9D8B030D-6E8A-4147-A177-3AD203B41FA5}">
                      <a16:colId xmlns:a16="http://schemas.microsoft.com/office/drawing/2014/main" val="3118381609"/>
                    </a:ext>
                  </a:extLst>
                </a:gridCol>
              </a:tblGrid>
              <a:tr h="50406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3200" b="1" u="none" strike="noStrike" dirty="0">
                          <a:effectLst/>
                        </a:rPr>
                        <a:t>Tema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Dice 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Propuesta de Ajuste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56696"/>
                  </a:ext>
                </a:extLst>
              </a:tr>
              <a:tr h="504066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2025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4563"/>
                  </a:ext>
                </a:extLst>
              </a:tr>
              <a:tr h="88811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¿Qué problema es el que origina el programa?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007586"/>
                  </a:ext>
                </a:extLst>
              </a:tr>
              <a:tr h="88811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¿Cuál es la magnitud del problema?: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616669"/>
                  </a:ext>
                </a:extLst>
              </a:tr>
              <a:tr h="10936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¿Cuál es la necesidad por satisfacer en la población objetivo/área de enfoque?: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41126"/>
                  </a:ext>
                </a:extLst>
              </a:tr>
              <a:tr h="88178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Mecanismos de focalización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905"/>
                  </a:ext>
                </a:extLst>
              </a:tr>
              <a:tr h="6267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Población de Referencia (Universo):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757705"/>
                  </a:ext>
                </a:extLst>
              </a:tr>
              <a:tr h="88178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Población Potencial: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u="none" strike="noStrike" dirty="0">
                        <a:effectLst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972943"/>
                  </a:ext>
                </a:extLst>
              </a:tr>
              <a:tr h="88178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Población Objetivo: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63984"/>
                  </a:ext>
                </a:extLst>
              </a:tr>
              <a:tr h="88811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Actores Relevantes/Involucrados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4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4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986" y="67929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MML 02- Definición del Problema/ Causas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1C3AE2B-E14B-0E6B-69E0-59A4A14BE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41738"/>
              </p:ext>
            </p:extLst>
          </p:nvPr>
        </p:nvGraphicFramePr>
        <p:xfrm>
          <a:off x="574635" y="871870"/>
          <a:ext cx="15224204" cy="8059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656">
                  <a:extLst>
                    <a:ext uri="{9D8B030D-6E8A-4147-A177-3AD203B41FA5}">
                      <a16:colId xmlns:a16="http://schemas.microsoft.com/office/drawing/2014/main" val="2002888343"/>
                    </a:ext>
                  </a:extLst>
                </a:gridCol>
                <a:gridCol w="2246506">
                  <a:extLst>
                    <a:ext uri="{9D8B030D-6E8A-4147-A177-3AD203B41FA5}">
                      <a16:colId xmlns:a16="http://schemas.microsoft.com/office/drawing/2014/main" val="1324436367"/>
                    </a:ext>
                  </a:extLst>
                </a:gridCol>
                <a:gridCol w="6566802">
                  <a:extLst>
                    <a:ext uri="{9D8B030D-6E8A-4147-A177-3AD203B41FA5}">
                      <a16:colId xmlns:a16="http://schemas.microsoft.com/office/drawing/2014/main" val="2273095650"/>
                    </a:ext>
                  </a:extLst>
                </a:gridCol>
                <a:gridCol w="6071240">
                  <a:extLst>
                    <a:ext uri="{9D8B030D-6E8A-4147-A177-3AD203B41FA5}">
                      <a16:colId xmlns:a16="http://schemas.microsoft.com/office/drawing/2014/main" val="3118381609"/>
                    </a:ext>
                  </a:extLst>
                </a:gridCol>
              </a:tblGrid>
              <a:tr h="4733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3200" b="1" u="none" strike="noStrike" dirty="0">
                          <a:effectLst/>
                        </a:rPr>
                        <a:t>Tema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Dice 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Propuesta de Ajuste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56696"/>
                  </a:ext>
                </a:extLst>
              </a:tr>
              <a:tr h="47334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2025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4563"/>
                  </a:ext>
                </a:extLst>
              </a:tr>
              <a:tr h="833983"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Problema Central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07586"/>
                  </a:ext>
                </a:extLst>
              </a:tr>
              <a:tr h="8530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Directa 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16669"/>
                  </a:ext>
                </a:extLst>
              </a:tr>
              <a:tr h="8530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Indirecta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41126"/>
                  </a:ext>
                </a:extLst>
              </a:tr>
              <a:tr h="8530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Indirecta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905"/>
                  </a:ext>
                </a:extLst>
              </a:tr>
              <a:tr h="8339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Indirecta 1.3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757705"/>
                  </a:ext>
                </a:extLst>
              </a:tr>
              <a:tr h="8530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Directa 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972943"/>
                  </a:ext>
                </a:extLst>
              </a:tr>
              <a:tr h="8530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Indirecta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ctr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63984"/>
                  </a:ext>
                </a:extLst>
              </a:tr>
              <a:tr h="8339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Causa Indirecta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4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51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620" y="76008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MML 02- Definición del Problema/ Efectos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1C3AE2B-E14B-0E6B-69E0-59A4A14BE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59786"/>
              </p:ext>
            </p:extLst>
          </p:nvPr>
        </p:nvGraphicFramePr>
        <p:xfrm>
          <a:off x="494006" y="935664"/>
          <a:ext cx="14926969" cy="7681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025">
                  <a:extLst>
                    <a:ext uri="{9D8B030D-6E8A-4147-A177-3AD203B41FA5}">
                      <a16:colId xmlns:a16="http://schemas.microsoft.com/office/drawing/2014/main" val="2002888343"/>
                    </a:ext>
                  </a:extLst>
                </a:gridCol>
                <a:gridCol w="2202646">
                  <a:extLst>
                    <a:ext uri="{9D8B030D-6E8A-4147-A177-3AD203B41FA5}">
                      <a16:colId xmlns:a16="http://schemas.microsoft.com/office/drawing/2014/main" val="1324436367"/>
                    </a:ext>
                  </a:extLst>
                </a:gridCol>
                <a:gridCol w="5991604">
                  <a:extLst>
                    <a:ext uri="{9D8B030D-6E8A-4147-A177-3AD203B41FA5}">
                      <a16:colId xmlns:a16="http://schemas.microsoft.com/office/drawing/2014/main" val="2273095650"/>
                    </a:ext>
                  </a:extLst>
                </a:gridCol>
                <a:gridCol w="6399694">
                  <a:extLst>
                    <a:ext uri="{9D8B030D-6E8A-4147-A177-3AD203B41FA5}">
                      <a16:colId xmlns:a16="http://schemas.microsoft.com/office/drawing/2014/main" val="3118381609"/>
                    </a:ext>
                  </a:extLst>
                </a:gridCol>
              </a:tblGrid>
              <a:tr h="51788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3200" b="1" u="none" strike="noStrike" dirty="0">
                          <a:effectLst/>
                        </a:rPr>
                        <a:t>Tema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Dice 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Propuesta de Ajuste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56696"/>
                  </a:ext>
                </a:extLst>
              </a:tr>
              <a:tr h="517886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2025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4563"/>
                  </a:ext>
                </a:extLst>
              </a:tr>
              <a:tr h="91246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Superior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07586"/>
                  </a:ext>
                </a:extLst>
              </a:tr>
              <a:tr h="56895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Indirecto 1.3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616669"/>
                  </a:ext>
                </a:extLst>
              </a:tr>
              <a:tr h="66420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41126"/>
                  </a:ext>
                </a:extLst>
              </a:tr>
              <a:tr h="72667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905"/>
                  </a:ext>
                </a:extLst>
              </a:tr>
              <a:tr h="91246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Directo 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57705"/>
                  </a:ext>
                </a:extLst>
              </a:tr>
              <a:tr h="5178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972943"/>
                  </a:ext>
                </a:extLst>
              </a:tr>
              <a:tr h="5178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63984"/>
                  </a:ext>
                </a:extLst>
              </a:tr>
              <a:tr h="91246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Efecto Directo 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4470"/>
                  </a:ext>
                </a:extLst>
              </a:tr>
              <a:tr h="912468"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9996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Problema Central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endParaRPr lang="es-MX" sz="1700" b="1" i="0" u="none" strike="noStrike" kern="1200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endParaRPr lang="es-MX" sz="1700" b="1" i="0" u="none" strike="noStrike" kern="1200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53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35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749DF-FBCA-1FF8-90A2-2095920F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54" y="0"/>
            <a:ext cx="13798986" cy="1006473"/>
          </a:xfrm>
        </p:spPr>
        <p:txBody>
          <a:bodyPr>
            <a:normAutofit/>
          </a:bodyPr>
          <a:lstStyle/>
          <a:p>
            <a:r>
              <a:rPr lang="es-MX" sz="3675" b="1" dirty="0"/>
              <a:t>MML 03- Definición del objetivo (Árbol de Objetivos)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1C3AE2B-E14B-0E6B-69E0-59A4A14BE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76104"/>
              </p:ext>
            </p:extLst>
          </p:nvPr>
        </p:nvGraphicFramePr>
        <p:xfrm>
          <a:off x="166654" y="1056833"/>
          <a:ext cx="15598854" cy="7523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015">
                  <a:extLst>
                    <a:ext uri="{9D8B030D-6E8A-4147-A177-3AD203B41FA5}">
                      <a16:colId xmlns:a16="http://schemas.microsoft.com/office/drawing/2014/main" val="2002888343"/>
                    </a:ext>
                  </a:extLst>
                </a:gridCol>
                <a:gridCol w="2301790">
                  <a:extLst>
                    <a:ext uri="{9D8B030D-6E8A-4147-A177-3AD203B41FA5}">
                      <a16:colId xmlns:a16="http://schemas.microsoft.com/office/drawing/2014/main" val="1324436367"/>
                    </a:ext>
                  </a:extLst>
                </a:gridCol>
                <a:gridCol w="6728403">
                  <a:extLst>
                    <a:ext uri="{9D8B030D-6E8A-4147-A177-3AD203B41FA5}">
                      <a16:colId xmlns:a16="http://schemas.microsoft.com/office/drawing/2014/main" val="2273095650"/>
                    </a:ext>
                  </a:extLst>
                </a:gridCol>
                <a:gridCol w="6220646">
                  <a:extLst>
                    <a:ext uri="{9D8B030D-6E8A-4147-A177-3AD203B41FA5}">
                      <a16:colId xmlns:a16="http://schemas.microsoft.com/office/drawing/2014/main" val="3118381609"/>
                    </a:ext>
                  </a:extLst>
                </a:gridCol>
              </a:tblGrid>
              <a:tr h="5641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3200" b="1" u="none" strike="noStrike" dirty="0">
                          <a:effectLst/>
                        </a:rPr>
                        <a:t>Tema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Dice 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b="1" u="none" strike="noStrike" dirty="0">
                          <a:effectLst/>
                        </a:rPr>
                        <a:t>Propuesta de Ajuste</a:t>
                      </a:r>
                      <a:endParaRPr lang="es-MX" sz="2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56696"/>
                  </a:ext>
                </a:extLst>
              </a:tr>
              <a:tr h="5641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Ejercicio Fiscal 2025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4563"/>
                  </a:ext>
                </a:extLst>
              </a:tr>
              <a:tr h="993893"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199967" rtl="0" eaLnBrk="1" fontAlgn="ctr" latinLnBrk="0" hangingPunct="1"/>
                      <a:r>
                        <a:rPr lang="es-MX" sz="3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Objetivo 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99967" rtl="0" eaLnBrk="1" fontAlgn="ctr" latinLnBrk="0" hangingPunct="1"/>
                      <a:r>
                        <a:rPr lang="es-MX" sz="17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07586"/>
                  </a:ext>
                </a:extLst>
              </a:tr>
              <a:tr h="6197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 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16669"/>
                  </a:ext>
                </a:extLst>
              </a:tr>
              <a:tr h="7234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41126"/>
                  </a:ext>
                </a:extLst>
              </a:tr>
              <a:tr h="70710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9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1.3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757705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Directo 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972943"/>
                  </a:ext>
                </a:extLst>
              </a:tr>
              <a:tr h="78581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1.1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u="none" strike="noStrike">
                          <a:effectLst/>
                        </a:rPr>
                        <a:t> 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63984"/>
                  </a:ext>
                </a:extLst>
              </a:tr>
              <a:tr h="99389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Medio Indirecto 1.2</a:t>
                      </a:r>
                    </a:p>
                  </a:txBody>
                  <a:tcPr marL="7822" marR="7822" marT="7822" marB="0" anchor="ctr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</a:rPr>
                        <a:t> 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822" marR="7822" marT="7822" marB="0" anchor="b">
                    <a:lnL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4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372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746</TotalTime>
  <Words>1511</Words>
  <Application>Microsoft Office PowerPoint</Application>
  <PresentationFormat>Personalizado</PresentationFormat>
  <Paragraphs>828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Aptos</vt:lpstr>
      <vt:lpstr>Aptos Display</vt:lpstr>
      <vt:lpstr>Aptos Narrow</vt:lpstr>
      <vt:lpstr>Arial</vt:lpstr>
      <vt:lpstr>Arial Narrow</vt:lpstr>
      <vt:lpstr>Calibri</vt:lpstr>
      <vt:lpstr>Times New Roman</vt:lpstr>
      <vt:lpstr>Tema de Office</vt:lpstr>
      <vt:lpstr>Integración Programática Ejercicio Fiscal 2025</vt:lpstr>
      <vt:lpstr>Principales Objetivos Institucionales</vt:lpstr>
      <vt:lpstr>Unidades Responsables registradas en SIPPRES</vt:lpstr>
      <vt:lpstr>Información de la Estructura Programática</vt:lpstr>
      <vt:lpstr>PROGRAMA……</vt:lpstr>
      <vt:lpstr>MML 01- Definición del Problema</vt:lpstr>
      <vt:lpstr>MML 02- Definición del Problema/ Causas</vt:lpstr>
      <vt:lpstr>MML 02- Definición del Problema/ Efectos</vt:lpstr>
      <vt:lpstr>MML 03- Definición del objetivo (Árbol de Objetivos)</vt:lpstr>
      <vt:lpstr>MML 03- Definición del objetivo (Árbol de Objetivos)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Personas Beneficiarias por Componente 2025</vt:lpstr>
      <vt:lpstr>Indicadores de Desempeño del Programa Presupuestario 2025</vt:lpstr>
      <vt:lpstr>Resumen de Movimientos Importantes </vt:lpstr>
      <vt:lpstr>PROGRAMA……</vt:lpstr>
      <vt:lpstr>CONCLUSIONES GENERALES</vt:lpstr>
      <vt:lpstr>Componentes totales de la Estructura Programática</vt:lpstr>
      <vt:lpstr>Programa Sociales</vt:lpstr>
      <vt:lpstr>Acciones Sustantivas del Ejecutor de Gasto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Depto. Integración y Seguimiento Programático</dc:creator>
  <cp:lastModifiedBy>Depto. Integración y Seguimiento Programático</cp:lastModifiedBy>
  <cp:revision>2</cp:revision>
  <dcterms:created xsi:type="dcterms:W3CDTF">2024-07-09T17:23:18Z</dcterms:created>
  <dcterms:modified xsi:type="dcterms:W3CDTF">2024-10-08T17:48:20Z</dcterms:modified>
</cp:coreProperties>
</file>